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1"/>
    <p:restoredTop sz="96327"/>
  </p:normalViewPr>
  <p:slideViewPr>
    <p:cSldViewPr snapToGrid="0" snapToObjects="1" showGuides="1">
      <p:cViewPr>
        <p:scale>
          <a:sx n="38" d="100"/>
          <a:sy n="38" d="100"/>
        </p:scale>
        <p:origin x="-120" y="-7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38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224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86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815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35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62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26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486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88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8D0F-A2C5-8744-9375-6201FE61E174}" type="datetimeFigureOut">
              <a:rPr lang="pt-BR" smtClean="0"/>
              <a:t>10/11/2021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1E40-93CF-474F-A235-FE7D3D1F00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60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pes.capes.gov.br/handle/capes/432967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hyperlink" Target="https://patents.google.com/" TargetMode="External"/><Relationship Id="rId12" Type="http://schemas.openxmlformats.org/officeDocument/2006/relationships/image" Target="../media/image6.png"/><Relationship Id="rId17" Type="http://schemas.microsoft.com/office/2007/relationships/hdphoto" Target="../media/hdphoto2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po.org/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hyperlink" Target="http://www.inpi.gov.br/" TargetMode="External"/><Relationship Id="rId15" Type="http://schemas.microsoft.com/office/2007/relationships/hdphoto" Target="../media/hdphoto1.wdp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hyperlink" Target="http://www.cppi.ufv.br/pt-BR/bancos-de-patentes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0014"/>
            <a:ext cx="32404050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0675066"/>
            <a:ext cx="32404051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19720" y="7095851"/>
            <a:ext cx="32189740" cy="20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marL="215900" indent="-198438" algn="just" defTabSz="449263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 b="1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marL="742950" indent="-2857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pt-BR" altLang="pt-BR" sz="6600" dirty="0"/>
              <a:t>METODOLOGIA DE PROJETO PARA O DESENVOLVIMENTO DE UM PROTÓTIPO REVOLVEDOR MECÂNICO DE CAFÉ CONILON PARA TERREIRO</a:t>
            </a: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118133" y="11768328"/>
            <a:ext cx="15792427" cy="89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198438"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>
              <a:buClrTx/>
              <a:buSzPct val="45000"/>
              <a:buFontTx/>
              <a:buNone/>
              <a:defRPr/>
            </a:pP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A cafeicultura demanda investimentos para o desenvolvimento de máquinas que viabilizem os processos que envolvem as etapas pertinentes à pós-colheita, dando celeridade e melhorando as condições de trabalho.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Para o manejo correto dos frutos ou grãos é necessário o revolvimento constante das leiras para homogeneizar o processo de perda de umidade da massa de grãos.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escassez de mão de obra, associada à necessita de revolvimento da massa de café, com intervalos regulares de tempo e as pesadas condições de trabalho, direcionam a mecanização desta etapa. </a:t>
            </a:r>
            <a:endParaRPr lang="pt-BR" altLang="pt-BR" sz="3600" dirty="0" smtClean="0">
              <a:solidFill>
                <a:srgbClr val="000000"/>
              </a:solidFill>
              <a:latin typeface="+mn-lt"/>
            </a:endParaRPr>
          </a:p>
          <a:p>
            <a:pPr algn="just" eaLnBrk="1">
              <a:buClrTx/>
              <a:buSzPct val="45000"/>
              <a:buFontTx/>
              <a:buNone/>
              <a:defRPr/>
            </a:pP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O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projeto de uma máquina agrícola semimecanizada é considerado de grande complexidade, pois depende diretamente da experiência e do domínio dos processos e metodologias de desenvolvimento de produtos, bem como da capacidade criativa da equipe e do conhecimento das necessidades do mercado.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metodologia de desenvolvimento aplicada foi baseada no cumprimento do processo de desenvolvimento de patentes, em que foram realizadas as buscas de mais de 20 possibilidades para auxiliar no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revolvimento. </a:t>
            </a:r>
            <a:endParaRPr lang="pt-BR" altLang="pt-BR" sz="3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9719" y="10991568"/>
            <a:ext cx="15788981" cy="7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0"/>
          <a:lstStyle>
            <a:lvl1pPr marL="215900" indent="-198438"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>
              <a:buClrTx/>
              <a:buSzPct val="45000"/>
              <a:buFontTx/>
              <a:buNone/>
            </a:pPr>
            <a:r>
              <a:rPr lang="pt-BR" altLang="pt-BR" sz="4800" b="1" dirty="0">
                <a:solidFill>
                  <a:srgbClr val="000000"/>
                </a:solidFill>
                <a:latin typeface="+mn-lt"/>
              </a:rPr>
              <a:t>INTRODUÇÃO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18133" y="21230192"/>
            <a:ext cx="15792427" cy="19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198438"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>
              <a:buClrTx/>
              <a:buSzPct val="45000"/>
            </a:pPr>
            <a:r>
              <a:rPr lang="pt-BR" altLang="pt-BR" sz="3600" dirty="0">
                <a:solidFill>
                  <a:srgbClr val="000000"/>
                </a:solidFill>
                <a:latin typeface="+mn-lt"/>
              </a:rPr>
              <a:t>Objetivou-se com a realização deste trabalho </a:t>
            </a:r>
            <a:r>
              <a:rPr lang="pt-BR" altLang="pt-BR" sz="3600" dirty="0" smtClean="0">
                <a:solidFill>
                  <a:srgbClr val="000000"/>
                </a:solidFill>
                <a:latin typeface="+mn-lt"/>
              </a:rPr>
              <a:t>adequar e aplicar uma metodologia de projeto, para o desenvolvimento de um protótipo virtual de um revolvedor para terreiros suspensos.</a:t>
            </a:r>
            <a:endParaRPr lang="pt-BR" altLang="pt-BR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9719" y="20471102"/>
            <a:ext cx="15788981" cy="7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0"/>
          <a:lstStyle>
            <a:lvl1pPr marL="215900" indent="-198438"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>
              <a:buClrTx/>
              <a:buSzPct val="45000"/>
              <a:buFontTx/>
              <a:buNone/>
            </a:pPr>
            <a:r>
              <a:rPr lang="pt-BR" altLang="pt-BR" sz="4800" b="1" dirty="0">
                <a:solidFill>
                  <a:srgbClr val="000000"/>
                </a:solidFill>
                <a:latin typeface="+mn-lt"/>
              </a:rPr>
              <a:t>OBJETIVOS 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6382" y="23201602"/>
            <a:ext cx="15788981" cy="7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0"/>
          <a:lstStyle>
            <a:lvl1pPr marL="215900" indent="-198438"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eaLnBrk="1">
              <a:buClrTx/>
              <a:buSzPct val="45000"/>
              <a:buFontTx/>
              <a:buNone/>
            </a:pPr>
            <a:r>
              <a:rPr lang="pt-BR" altLang="pt-BR" sz="4800" b="1" dirty="0">
                <a:solidFill>
                  <a:srgbClr val="000000"/>
                </a:solidFill>
                <a:latin typeface="+mn-lt"/>
              </a:rPr>
              <a:t>METODOLOGIA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6558914" y="11076563"/>
            <a:ext cx="14852106" cy="7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4800" b="1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RESULTADOS E DISCUSSÃO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6415143" y="39935424"/>
            <a:ext cx="14962362" cy="6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Ao Ifes campus Itapina à FAPES, pelo auxílio financeiro Bolsas de ICJr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16428156" y="35123910"/>
            <a:ext cx="15218543" cy="72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4800" b="1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CONSIDERAÇÕES FINAIS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4157" y="23980076"/>
            <a:ext cx="15811205" cy="61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3600" dirty="0"/>
              <a:t>Para o desenvolvimento do projeto ao final de cada etapa, tem-se um ganho de informações que alimentam a fase seguinte; são elas: Projeto Informacional com a busca </a:t>
            </a:r>
            <a:r>
              <a:rPr lang="pt-BR" altLang="pt-BR" sz="3600" dirty="0" smtClean="0"/>
              <a:t>patentária</a:t>
            </a:r>
            <a:r>
              <a:rPr lang="pt-BR" altLang="pt-BR" sz="3600" dirty="0"/>
              <a:t>, Projeto Conceitual com </a:t>
            </a:r>
            <a:r>
              <a:rPr lang="pt-BR" altLang="pt-BR" sz="3600" dirty="0" smtClean="0"/>
              <a:t>a criação da </a:t>
            </a:r>
            <a:r>
              <a:rPr lang="pt-BR" altLang="pt-BR" sz="3600" dirty="0"/>
              <a:t>Lista de </a:t>
            </a:r>
            <a:r>
              <a:rPr lang="pt-BR" altLang="pt-BR" sz="3600" dirty="0" smtClean="0"/>
              <a:t>requisitos e a Matriz </a:t>
            </a:r>
            <a:r>
              <a:rPr lang="pt-BR" altLang="pt-BR" sz="3600" dirty="0"/>
              <a:t>de sub funções e </a:t>
            </a:r>
            <a:r>
              <a:rPr lang="pt-BR" altLang="pt-BR" sz="3600" dirty="0" smtClean="0"/>
              <a:t>soluções e o </a:t>
            </a:r>
            <a:r>
              <a:rPr lang="pt-BR" altLang="pt-BR" sz="3600" dirty="0"/>
              <a:t>	Projeto </a:t>
            </a:r>
            <a:r>
              <a:rPr lang="pt-BR" altLang="pt-BR" sz="3600" dirty="0" smtClean="0"/>
              <a:t>Preliminar com o Esboços </a:t>
            </a:r>
            <a:r>
              <a:rPr lang="pt-BR" altLang="pt-BR" sz="3600" dirty="0"/>
              <a:t>da </a:t>
            </a:r>
            <a:r>
              <a:rPr lang="pt-BR" altLang="pt-BR" sz="3600" dirty="0" smtClean="0"/>
              <a:t>proposta. A metodologia base utilizada foi a proposta </a:t>
            </a:r>
            <a:r>
              <a:rPr lang="pt-BR" altLang="pt-BR" sz="3600" dirty="0"/>
              <a:t>por Pahl el al. (2005</a:t>
            </a:r>
            <a:r>
              <a:rPr lang="pt-BR" altLang="pt-BR" sz="3600" dirty="0" smtClean="0"/>
              <a:t>).</a:t>
            </a:r>
          </a:p>
          <a:p>
            <a:r>
              <a:rPr lang="pt-BR" altLang="pt-BR" sz="3600" dirty="0" smtClean="0"/>
              <a:t>A busca patentária teve com base sítios como </a:t>
            </a:r>
            <a:r>
              <a:rPr lang="pt-BR" altLang="pt-BR" sz="3600" dirty="0"/>
              <a:t>o </a:t>
            </a:r>
            <a:r>
              <a:rPr lang="pt-BR" altLang="pt-BR" sz="3500" dirty="0">
                <a:hlinkClick r:id="rId4"/>
              </a:rPr>
              <a:t>http://</a:t>
            </a:r>
            <a:r>
              <a:rPr lang="pt-BR" altLang="pt-BR" sz="3500" dirty="0" smtClean="0">
                <a:hlinkClick r:id="rId4"/>
              </a:rPr>
              <a:t>www.cppi.ufv.br/pt-BR/bancos-de-patentes</a:t>
            </a:r>
            <a:r>
              <a:rPr lang="pt-BR" altLang="pt-BR" sz="3500" dirty="0" smtClean="0"/>
              <a:t>, </a:t>
            </a:r>
            <a:r>
              <a:rPr lang="pt-BR" altLang="pt-BR" sz="3500" dirty="0" smtClean="0">
                <a:hlinkClick r:id="rId5"/>
              </a:rPr>
              <a:t>http</a:t>
            </a:r>
            <a:r>
              <a:rPr lang="pt-BR" altLang="pt-BR" sz="3500" dirty="0">
                <a:hlinkClick r:id="rId5"/>
              </a:rPr>
              <a:t>://www.inpi.gov.br</a:t>
            </a:r>
            <a:r>
              <a:rPr lang="pt-BR" altLang="pt-BR" sz="3500" dirty="0" smtClean="0">
                <a:hlinkClick r:id="rId5"/>
              </a:rPr>
              <a:t>/</a:t>
            </a:r>
            <a:r>
              <a:rPr lang="pt-BR" altLang="pt-BR" sz="3500" dirty="0" smtClean="0"/>
              <a:t>, </a:t>
            </a:r>
            <a:r>
              <a:rPr lang="pt-BR" altLang="pt-BR" sz="3500" dirty="0" smtClean="0">
                <a:hlinkClick r:id="rId6"/>
              </a:rPr>
              <a:t>http</a:t>
            </a:r>
            <a:r>
              <a:rPr lang="pt-BR" altLang="pt-BR" sz="3500" dirty="0">
                <a:hlinkClick r:id="rId6"/>
              </a:rPr>
              <a:t>://www.epo.org</a:t>
            </a:r>
            <a:r>
              <a:rPr lang="pt-BR" altLang="pt-BR" sz="3500" dirty="0" smtClean="0">
                <a:hlinkClick r:id="rId6"/>
              </a:rPr>
              <a:t>/</a:t>
            </a:r>
            <a:r>
              <a:rPr lang="pt-BR" altLang="pt-BR" sz="3500" dirty="0" smtClean="0"/>
              <a:t>, </a:t>
            </a:r>
            <a:r>
              <a:rPr lang="pt-BR" altLang="pt-BR" sz="3500" dirty="0" smtClean="0">
                <a:hlinkClick r:id="rId7"/>
              </a:rPr>
              <a:t>https://patents.google.com</a:t>
            </a:r>
            <a:r>
              <a:rPr lang="pt-BR" altLang="pt-BR" sz="3500" dirty="0" smtClean="0"/>
              <a:t> e </a:t>
            </a:r>
            <a:r>
              <a:rPr lang="pt-BR" altLang="pt-BR" sz="3500" dirty="0" smtClean="0">
                <a:hlinkClick r:id="rId8"/>
              </a:rPr>
              <a:t>https://educapes.capes.gov.br/handle/capes/432967</a:t>
            </a:r>
            <a:r>
              <a:rPr lang="pt-BR" altLang="pt-BR" sz="3600" dirty="0" smtClean="0"/>
              <a:t>. Os termos utilizados foram as traduções para os termos “revolvedor de grãos”, </a:t>
            </a:r>
            <a:r>
              <a:rPr lang="pt-BR" altLang="pt-BR" sz="3600" dirty="0"/>
              <a:t>“revolvedor de </a:t>
            </a:r>
            <a:r>
              <a:rPr lang="pt-BR" altLang="pt-BR" sz="3600" dirty="0" smtClean="0"/>
              <a:t>café, sementes e similares”, “homogeneizador </a:t>
            </a:r>
            <a:r>
              <a:rPr lang="pt-BR" altLang="pt-BR" sz="3600" dirty="0"/>
              <a:t>de grãos</a:t>
            </a:r>
            <a:r>
              <a:rPr lang="pt-BR" altLang="pt-BR" sz="3600" dirty="0" smtClean="0"/>
              <a:t>”,</a:t>
            </a:r>
            <a:r>
              <a:rPr lang="pt-BR" altLang="pt-BR" sz="3600" dirty="0"/>
              <a:t> “homogeneizador </a:t>
            </a:r>
            <a:r>
              <a:rPr lang="pt-BR" altLang="pt-BR" sz="3600" dirty="0" smtClean="0"/>
              <a:t>de café </a:t>
            </a:r>
            <a:r>
              <a:rPr lang="pt-BR" altLang="pt-BR" sz="3600" dirty="0"/>
              <a:t>, sementes </a:t>
            </a:r>
            <a:r>
              <a:rPr lang="pt-BR" altLang="pt-BR" sz="3600" dirty="0" smtClean="0"/>
              <a:t>e similares”.</a:t>
            </a:r>
            <a:endParaRPr lang="pt-BR" altLang="pt-BR" sz="36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2064402" y="12484331"/>
            <a:ext cx="10080661" cy="133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 smtClean="0"/>
              <a:t>A </a:t>
            </a:r>
            <a:r>
              <a:rPr lang="pt-BR" altLang="pt-BR" dirty="0"/>
              <a:t>patente BR102015005727-0A2 </a:t>
            </a:r>
            <a:r>
              <a:rPr lang="pt-BR" altLang="pt-BR" dirty="0" smtClean="0"/>
              <a:t>serviu </a:t>
            </a:r>
            <a:r>
              <a:rPr lang="pt-BR" altLang="pt-BR" dirty="0"/>
              <a:t>como um dos exemplos que poderiam ser utilizados no nosso sistema  do protótipo revolvedor dentro do terreiro de secagem.</a:t>
            </a:r>
          </a:p>
          <a:p>
            <a:r>
              <a:rPr lang="pt-BR" altLang="pt-BR" dirty="0"/>
              <a:t>As patentes MU9002333-1Y1 </a:t>
            </a:r>
            <a:r>
              <a:rPr lang="pt-BR" altLang="pt-BR" dirty="0" smtClean="0"/>
              <a:t>e </a:t>
            </a:r>
            <a:r>
              <a:rPr lang="pt-BR" altLang="pt-BR" dirty="0"/>
              <a:t>BR1020150248813-0A2 </a:t>
            </a:r>
            <a:r>
              <a:rPr lang="pt-BR" altLang="pt-BR" dirty="0" smtClean="0"/>
              <a:t>foram </a:t>
            </a:r>
            <a:r>
              <a:rPr lang="pt-BR" altLang="pt-BR" dirty="0"/>
              <a:t>os primeiros exemplos de sistemas que poderiam ser utilizados o protótipo revolvedor dentro do terreiro de </a:t>
            </a:r>
            <a:r>
              <a:rPr lang="pt-BR" altLang="pt-BR" dirty="0" smtClean="0"/>
              <a:t>secagem.</a:t>
            </a:r>
            <a:endParaRPr lang="pt-BR" altLang="pt-BR" dirty="0"/>
          </a:p>
          <a:p>
            <a:r>
              <a:rPr lang="pt-BR" altLang="pt-BR" dirty="0"/>
              <a:t>A patente </a:t>
            </a:r>
            <a:r>
              <a:rPr lang="pt-BR" altLang="pt-BR" dirty="0" smtClean="0"/>
              <a:t>BR132016019486-4 </a:t>
            </a:r>
            <a:r>
              <a:rPr lang="pt-BR" altLang="pt-BR" dirty="0"/>
              <a:t>serviu como base para um dos sistemas de rotação com enxadas rotativas para a realização do revolvimento dos grãos. </a:t>
            </a:r>
          </a:p>
          <a:p>
            <a:r>
              <a:rPr lang="pt-BR" altLang="pt-BR" dirty="0" smtClean="0"/>
              <a:t>A </a:t>
            </a:r>
            <a:r>
              <a:rPr lang="pt-BR" altLang="pt-BR" dirty="0"/>
              <a:t>patente MU 8402310-4 U2 </a:t>
            </a:r>
            <a:r>
              <a:rPr lang="pt-BR" altLang="pt-BR" dirty="0" smtClean="0"/>
              <a:t>é </a:t>
            </a:r>
            <a:r>
              <a:rPr lang="pt-BR" altLang="pt-BR" dirty="0"/>
              <a:t>a base para deslocamento do sistema de anteparo triangular para a realização do revolvimento dos grãos</a:t>
            </a:r>
            <a:r>
              <a:rPr lang="pt-BR" altLang="pt-BR" dirty="0" smtClean="0"/>
              <a:t>.</a:t>
            </a:r>
            <a:endParaRPr lang="pt-BR" altLang="pt-BR" dirty="0"/>
          </a:p>
          <a:p>
            <a:r>
              <a:rPr lang="pt-BR" altLang="pt-BR" dirty="0"/>
              <a:t>Sistema de anteparo triangular desenvolvido pelo professor e pesquisador Juarez Silva. Este foi o modelo escolhido para servir como sistema de revolvimento e reviramento das leiras formadas no terreiro suspenso para secagem de grãos de café e similares. </a:t>
            </a:r>
            <a:r>
              <a:rPr lang="pt-BR" altLang="pt-BR" dirty="0"/>
              <a:t>Esta ideia foi adequada, redimensionada </a:t>
            </a:r>
            <a:r>
              <a:rPr lang="pt-BR" altLang="pt-BR" dirty="0" smtClean="0"/>
              <a:t>e </a:t>
            </a:r>
            <a:r>
              <a:rPr lang="pt-BR" altLang="pt-BR" dirty="0"/>
              <a:t>utilizada na construção do </a:t>
            </a:r>
            <a:r>
              <a:rPr lang="pt-BR" altLang="pt-BR" dirty="0" smtClean="0"/>
              <a:t>protótipo. </a:t>
            </a:r>
            <a:r>
              <a:rPr lang="pt-BR" altLang="pt-BR" dirty="0"/>
              <a:t>O problema foi redirecionado ao revolvimento de frutos de café e similares em sistemas de terreiro suspenso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156" y="14726469"/>
            <a:ext cx="2802142" cy="26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3" r="30150" b="19501"/>
          <a:stretch>
            <a:fillRect/>
          </a:stretch>
        </p:blipFill>
        <p:spPr bwMode="auto">
          <a:xfrm>
            <a:off x="16416385" y="12484330"/>
            <a:ext cx="5548841" cy="223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r="56747"/>
          <a:stretch>
            <a:fillRect/>
          </a:stretch>
        </p:blipFill>
        <p:spPr bwMode="auto">
          <a:xfrm>
            <a:off x="19163192" y="14726469"/>
            <a:ext cx="2817627" cy="26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7" b="91461"/>
          <a:stretch>
            <a:fillRect/>
          </a:stretch>
        </p:blipFill>
        <p:spPr bwMode="auto">
          <a:xfrm>
            <a:off x="16656201" y="20023465"/>
            <a:ext cx="28622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6" t="12682" r="3622" b="4356"/>
          <a:stretch>
            <a:fillRect/>
          </a:stretch>
        </p:blipFill>
        <p:spPr bwMode="auto">
          <a:xfrm>
            <a:off x="16416385" y="17697133"/>
            <a:ext cx="5548841" cy="245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6" r="3622" b="92200"/>
          <a:stretch>
            <a:fillRect/>
          </a:stretch>
        </p:blipFill>
        <p:spPr bwMode="auto">
          <a:xfrm>
            <a:off x="16478330" y="17486323"/>
            <a:ext cx="4216207" cy="2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7" t="12029" b="10553"/>
          <a:stretch>
            <a:fillRect/>
          </a:stretch>
        </p:blipFill>
        <p:spPr bwMode="auto">
          <a:xfrm>
            <a:off x="16424306" y="20203987"/>
            <a:ext cx="5548841" cy="23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52"/>
          <a:stretch>
            <a:fillRect/>
          </a:stretch>
        </p:blipFill>
        <p:spPr bwMode="auto">
          <a:xfrm>
            <a:off x="16416385" y="22631994"/>
            <a:ext cx="5557562" cy="25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6557062" y="11821399"/>
            <a:ext cx="15588000" cy="66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Alguns poucos resultados da busca </a:t>
            </a:r>
            <a:r>
              <a:rPr lang="pt-BR" altLang="pt-BR" dirty="0" smtClean="0"/>
              <a:t>patentária:</a:t>
            </a:r>
            <a:endParaRPr lang="pt-BR" altLang="pt-BR" dirty="0"/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16384981" y="39260601"/>
            <a:ext cx="15218543" cy="72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4800" b="1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AGRADECIMENTOS E FINANCIAMENTOS</a:t>
            </a:r>
          </a:p>
        </p:txBody>
      </p:sp>
      <p:cxnSp>
        <p:nvCxnSpPr>
          <p:cNvPr id="3" name="Conector reto 2"/>
          <p:cNvCxnSpPr/>
          <p:nvPr/>
        </p:nvCxnSpPr>
        <p:spPr>
          <a:xfrm flipH="1">
            <a:off x="16197262" y="10966778"/>
            <a:ext cx="53904" cy="29510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179687" y="30280363"/>
            <a:ext cx="7270750" cy="7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4800" b="1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RESULTADOS E DISCUSSÃO</a:t>
            </a:r>
          </a:p>
        </p:txBody>
      </p:sp>
      <p:pic>
        <p:nvPicPr>
          <p:cNvPr id="62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10" b="6364"/>
          <a:stretch>
            <a:fillRect/>
          </a:stretch>
        </p:blipFill>
        <p:spPr bwMode="auto">
          <a:xfrm>
            <a:off x="355924" y="33436728"/>
            <a:ext cx="7381292" cy="352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10" r="1949" b="17778"/>
          <a:stretch>
            <a:fillRect/>
          </a:stretch>
        </p:blipFill>
        <p:spPr bwMode="auto">
          <a:xfrm>
            <a:off x="8546237" y="32961651"/>
            <a:ext cx="7704929" cy="391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119720" y="31083254"/>
            <a:ext cx="15588000" cy="28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 smtClean="0"/>
              <a:t>A </a:t>
            </a:r>
            <a:r>
              <a:rPr lang="pt-BR" altLang="pt-BR" dirty="0"/>
              <a:t>patente BR102013033203-8A2 serviu como base para a modificação dos sistema em terreiro de concreto para terreiro de suspenso. A patente PI0604168-0A serviu para ajustar a superfície do terreiro que será o leito de secagem do nosso sistema de secagem com o protótipo revolvedor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16434422" y="27446399"/>
            <a:ext cx="15726682" cy="115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Foi observado na confecção da Lista de Requisitos, itens que foram tratados como indispensáveis para o funcionamento e para a construção do projeto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pic>
        <p:nvPicPr>
          <p:cNvPr id="66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618" y="28688079"/>
            <a:ext cx="2848555" cy="36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7"/>
          <a:stretch>
            <a:fillRect/>
          </a:stretch>
        </p:blipFill>
        <p:spPr bwMode="auto">
          <a:xfrm>
            <a:off x="22347111" y="28611880"/>
            <a:ext cx="4017572" cy="23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828" y="28728607"/>
            <a:ext cx="1285809" cy="92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9"/>
          <a:stretch>
            <a:fillRect/>
          </a:stretch>
        </p:blipFill>
        <p:spPr bwMode="auto">
          <a:xfrm>
            <a:off x="26440883" y="28595901"/>
            <a:ext cx="5834521" cy="370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3"/>
          <a:stretch>
            <a:fillRect/>
          </a:stretch>
        </p:blipFill>
        <p:spPr bwMode="auto">
          <a:xfrm>
            <a:off x="22348556" y="30991889"/>
            <a:ext cx="4014754" cy="130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19837518" y="32218621"/>
            <a:ext cx="12362065" cy="4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2000" dirty="0"/>
              <a:t>	Esboço do terreiro	</a:t>
            </a:r>
            <a:r>
              <a:rPr lang="pt-BR" altLang="pt-BR" sz="2000" dirty="0" smtClean="0"/>
              <a:t>   Esboço </a:t>
            </a:r>
            <a:r>
              <a:rPr lang="pt-BR" altLang="pt-BR" sz="2000" dirty="0"/>
              <a:t>do Chassi para o revolvedor	</a:t>
            </a:r>
            <a:r>
              <a:rPr lang="pt-BR" altLang="pt-BR" sz="2000" dirty="0" smtClean="0"/>
              <a:t>   Esboço </a:t>
            </a:r>
            <a:r>
              <a:rPr lang="pt-BR" altLang="pt-BR" sz="2000" dirty="0"/>
              <a:t>da disposição e funcionamento do sistema</a:t>
            </a:r>
          </a:p>
        </p:txBody>
      </p:sp>
      <p:graphicFrame>
        <p:nvGraphicFramePr>
          <p:cNvPr id="72" name="Tabela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3308"/>
              </p:ext>
            </p:extLst>
          </p:nvPr>
        </p:nvGraphicFramePr>
        <p:xfrm>
          <a:off x="26780708" y="25283157"/>
          <a:ext cx="5366167" cy="201168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366167"/>
              </a:tblGrid>
              <a:tr h="198173">
                <a:tc>
                  <a:txBody>
                    <a:bodyPr/>
                    <a:lstStyle/>
                    <a:p>
                      <a:pPr marL="0" marR="0" indent="0" algn="just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>
                          <a:effectLst/>
                        </a:rPr>
                        <a:t>Requisitos</a:t>
                      </a:r>
                      <a:endParaRPr lang="pt-BR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effectLst/>
                          <a:latin typeface="+mj-lt"/>
                        </a:rPr>
                        <a:t>Leve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</a:tr>
              <a:tr h="1981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dirty="0" smtClean="0">
                          <a:effectLst/>
                          <a:latin typeface="+mj-lt"/>
                        </a:rPr>
                        <a:t>Fácil fabricação</a:t>
                      </a:r>
                      <a:endParaRPr lang="pt-BR" sz="2200" b="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Substituir revolvimento manual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Ser adaptável aos terreiros existentes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effectLst/>
                          <a:latin typeface="+mj-lt"/>
                        </a:rPr>
                        <a:t>Não embuxar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</a:tr>
            </a:tbl>
          </a:graphicData>
        </a:graphic>
      </p:graphicFrame>
      <p:graphicFrame>
        <p:nvGraphicFramePr>
          <p:cNvPr id="73" name="Tabela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56926"/>
              </p:ext>
            </p:extLst>
          </p:nvPr>
        </p:nvGraphicFramePr>
        <p:xfrm>
          <a:off x="21070742" y="25280940"/>
          <a:ext cx="5709966" cy="201168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709966"/>
              </a:tblGrid>
              <a:tr h="19817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Lista </a:t>
                      </a:r>
                      <a:r>
                        <a:rPr lang="pt-BR" sz="2200" dirty="0" smtClean="0">
                          <a:effectLst/>
                        </a:rPr>
                        <a:t>de</a:t>
                      </a:r>
                      <a:endParaRPr lang="pt-B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 smtClean="0">
                          <a:effectLst/>
                          <a:latin typeface="+mj-lt"/>
                        </a:rPr>
                        <a:t>Enleirar</a:t>
                      </a:r>
                      <a:r>
                        <a:rPr lang="pt-BR" sz="2200" b="0" baseline="0" dirty="0" smtClean="0">
                          <a:effectLst/>
                          <a:latin typeface="+mj-lt"/>
                        </a:rPr>
                        <a:t> os grãos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 smtClean="0">
                          <a:effectLst/>
                          <a:latin typeface="+mj-lt"/>
                        </a:rPr>
                        <a:t>Revolver os grãos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 smtClean="0">
                          <a:effectLst/>
                          <a:latin typeface="+mj-lt"/>
                        </a:rPr>
                        <a:t>Ser de baixo custo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effectLst/>
                          <a:latin typeface="+mj-lt"/>
                        </a:rPr>
                        <a:t>Utilizar </a:t>
                      </a:r>
                      <a:r>
                        <a:rPr lang="pt-BR" sz="2200" b="0" dirty="0" smtClean="0">
                          <a:effectLst/>
                          <a:latin typeface="+mj-lt"/>
                        </a:rPr>
                        <a:t>equipamentos do comércio</a:t>
                      </a:r>
                      <a:r>
                        <a:rPr lang="pt-BR" sz="2200" b="0" baseline="0" dirty="0" smtClean="0">
                          <a:effectLst/>
                          <a:latin typeface="+mj-lt"/>
                        </a:rPr>
                        <a:t> local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198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effectLst/>
                          <a:latin typeface="+mj-lt"/>
                        </a:rPr>
                        <a:t>Durável</a:t>
                      </a:r>
                      <a:endParaRPr lang="pt-BR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</a:tbl>
          </a:graphicData>
        </a:graphic>
      </p:graphicFrame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16434422" y="25159741"/>
            <a:ext cx="4260115" cy="29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 smtClean="0"/>
              <a:t>A </a:t>
            </a:r>
            <a:r>
              <a:rPr lang="pt-BR" altLang="pt-BR" dirty="0"/>
              <a:t>confecção da Lista de Requisitos teve como base nas questões mínimas: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16434422" y="28642288"/>
            <a:ext cx="2917365" cy="395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 smtClean="0"/>
              <a:t>Com a matriz de funções, subfunções e soluções, partiu-se para os esboços.</a:t>
            </a:r>
            <a:endParaRPr lang="pt-BR" altLang="pt-BR" dirty="0"/>
          </a:p>
        </p:txBody>
      </p:sp>
      <p:pic>
        <p:nvPicPr>
          <p:cNvPr id="77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771" y="35911516"/>
            <a:ext cx="1879220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74" y="35875644"/>
            <a:ext cx="3856482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777" y="35917545"/>
            <a:ext cx="1940785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497" y="35872764"/>
            <a:ext cx="5939257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571" y="35862985"/>
            <a:ext cx="2155402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360010" y="37186900"/>
            <a:ext cx="8479190" cy="33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marL="215900" indent="-198438" algn="just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600">
                <a:solidFill>
                  <a:srgbClr val="000000"/>
                </a:solidFill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dirty="0"/>
              <a:t>A patente </a:t>
            </a:r>
            <a:r>
              <a:rPr lang="pl-PL" altLang="pt-BR" dirty="0"/>
              <a:t>BR202012022523-4U2 </a:t>
            </a:r>
            <a:r>
              <a:rPr lang="pt-BR" altLang="pt-BR" dirty="0"/>
              <a:t>norteou o grupo quanto a necessidade e em uma das formas de se realizar a homogeneização, neste caso vertical, do processo de secagem e de manutenção da qualidade dos grãos durante esta etapa. </a:t>
            </a:r>
            <a:endParaRPr lang="pt-BR" altLang="pt-BR" dirty="0"/>
          </a:p>
        </p:txBody>
      </p:sp>
      <p:pic>
        <p:nvPicPr>
          <p:cNvPr id="83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2" b="23866"/>
          <a:stretch>
            <a:fillRect/>
          </a:stretch>
        </p:blipFill>
        <p:spPr bwMode="auto">
          <a:xfrm>
            <a:off x="8972646" y="37271076"/>
            <a:ext cx="7090314" cy="32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50324" y="32269426"/>
            <a:ext cx="2345503" cy="32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5"/>
          <a:stretch>
            <a:fillRect/>
          </a:stretch>
        </p:blipFill>
        <p:spPr bwMode="auto">
          <a:xfrm rot="5400000">
            <a:off x="21469573" y="32258425"/>
            <a:ext cx="2292067" cy="32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303" y="32692415"/>
            <a:ext cx="6554411" cy="269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" y="10640214"/>
            <a:ext cx="32165867" cy="2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-4763" y="9230515"/>
            <a:ext cx="32314223" cy="14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198438"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50000"/>
              </a:lnSpc>
              <a:buClrTx/>
              <a:buSzPct val="45000"/>
            </a:pPr>
            <a:r>
              <a:rPr lang="pt-BR" altLang="pt-BR" sz="3200" b="1" dirty="0">
                <a:solidFill>
                  <a:srgbClr val="000000"/>
                </a:solidFill>
              </a:rPr>
              <a:t>Raphael Magalhães Gomes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Moreira¹, </a:t>
            </a:r>
            <a:r>
              <a:rPr lang="pt-BR" altLang="pt-BR" sz="3200" b="1" dirty="0">
                <a:solidFill>
                  <a:srgbClr val="000000"/>
                </a:solidFill>
              </a:rPr>
              <a:t>Warlan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C. L. </a:t>
            </a:r>
            <a:r>
              <a:rPr lang="pt-BR" altLang="pt-BR" sz="3200" b="1" dirty="0">
                <a:solidFill>
                  <a:srgbClr val="000000"/>
                </a:solidFill>
              </a:rPr>
              <a:t>da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S. </a:t>
            </a:r>
            <a:r>
              <a:rPr lang="pt-BR" altLang="pt-BR" sz="3200" b="1" dirty="0">
                <a:solidFill>
                  <a:srgbClr val="000000"/>
                </a:solidFill>
              </a:rPr>
              <a:t>de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Vasco², </a:t>
            </a:r>
            <a:r>
              <a:rPr lang="pt-BR" altLang="pt-BR" sz="3200" b="1" dirty="0">
                <a:solidFill>
                  <a:srgbClr val="000000"/>
                </a:solidFill>
              </a:rPr>
              <a:t>Gabryel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Loss</a:t>
            </a:r>
            <a:r>
              <a:rPr lang="pt-BR" altLang="pt-BR" sz="3200" b="1" dirty="0">
                <a:solidFill>
                  <a:srgbClr val="000000"/>
                </a:solidFill>
              </a:rPr>
              <a:t>²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, </a:t>
            </a:r>
            <a:r>
              <a:rPr lang="pt-BR" altLang="pt-BR" sz="3200" b="1" dirty="0">
                <a:solidFill>
                  <a:srgbClr val="000000"/>
                </a:solidFill>
              </a:rPr>
              <a:t>Carlos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E. </a:t>
            </a:r>
            <a:r>
              <a:rPr lang="pt-BR" altLang="pt-BR" sz="3200" b="1" dirty="0">
                <a:solidFill>
                  <a:srgbClr val="000000"/>
                </a:solidFill>
              </a:rPr>
              <a:t>da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C. </a:t>
            </a:r>
            <a:r>
              <a:rPr lang="pt-BR" altLang="pt-BR" sz="3200" b="1" dirty="0">
                <a:solidFill>
                  <a:srgbClr val="000000"/>
                </a:solidFill>
              </a:rPr>
              <a:t>dos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Santos</a:t>
            </a:r>
            <a:r>
              <a:rPr lang="pt-BR" altLang="pt-BR" sz="3200" b="1" dirty="0">
                <a:solidFill>
                  <a:srgbClr val="000000"/>
                </a:solidFill>
              </a:rPr>
              <a:t>²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, </a:t>
            </a:r>
            <a:r>
              <a:rPr lang="pt-BR" altLang="pt-BR" sz="3200" b="1" dirty="0">
                <a:solidFill>
                  <a:srgbClr val="000000"/>
                </a:solidFill>
              </a:rPr>
              <a:t>Ícaro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P. Rossi</a:t>
            </a:r>
            <a:r>
              <a:rPr lang="pt-BR" altLang="pt-BR" sz="3200" b="1" dirty="0">
                <a:solidFill>
                  <a:srgbClr val="000000"/>
                </a:solidFill>
              </a:rPr>
              <a:t>²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, </a:t>
            </a:r>
            <a:r>
              <a:rPr lang="pt-BR" altLang="pt-BR" sz="3200" b="1" dirty="0">
                <a:solidFill>
                  <a:srgbClr val="000000"/>
                </a:solidFill>
              </a:rPr>
              <a:t>Gabriel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R. Coelho³, </a:t>
            </a:r>
            <a:r>
              <a:rPr lang="pt-BR" altLang="pt-BR" sz="3200" b="1" dirty="0">
                <a:solidFill>
                  <a:srgbClr val="000000"/>
                </a:solidFill>
              </a:rPr>
              <a:t>Deyvid 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S. Ferreira</a:t>
            </a:r>
            <a:r>
              <a:rPr lang="pt-BR" altLang="pt-BR" sz="3200" b="1" dirty="0">
                <a:solidFill>
                  <a:srgbClr val="000000"/>
                </a:solidFill>
              </a:rPr>
              <a:t>³</a:t>
            </a:r>
            <a:r>
              <a:rPr lang="pt-BR" altLang="pt-BR" sz="3200" b="1" dirty="0" smtClean="0">
                <a:solidFill>
                  <a:srgbClr val="000000"/>
                </a:solidFill>
              </a:rPr>
              <a:t>. 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¹Doutor </a:t>
            </a:r>
            <a:r>
              <a:rPr lang="pt-BR" altLang="pt-BR" sz="2000" b="1" dirty="0">
                <a:solidFill>
                  <a:srgbClr val="000000"/>
                </a:solidFill>
              </a:rPr>
              <a:t>em Eng. Agrícola (Orientador) – Instituto Federal do Espírito Santo (Ifes) campus Itapina – raphael.moreira@ifes.edu.br; 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²Técnicos </a:t>
            </a:r>
            <a:r>
              <a:rPr lang="pt-BR" altLang="pt-BR" sz="2000" b="1" dirty="0">
                <a:solidFill>
                  <a:srgbClr val="000000"/>
                </a:solidFill>
              </a:rPr>
              <a:t>Agrícolas(bolsistas) – Ifes campus Itapina; 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³Graduandos </a:t>
            </a:r>
            <a:r>
              <a:rPr lang="pt-BR" altLang="pt-BR" sz="2000" b="1" dirty="0">
                <a:solidFill>
                  <a:srgbClr val="000000"/>
                </a:solidFill>
              </a:rPr>
              <a:t>em Agronomia (Bolsistas), Ifes campus Itapina</a:t>
            </a:r>
            <a:endParaRPr lang="pt-BR" alt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716</Words>
  <Application>Microsoft Office PowerPoint</Application>
  <PresentationFormat>Personalizar</PresentationFormat>
  <Paragraphs>39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Clairton Marcolongo-Pereira</dc:creator>
  <cp:lastModifiedBy>Prof. Raphael</cp:lastModifiedBy>
  <cp:revision>24</cp:revision>
  <dcterms:created xsi:type="dcterms:W3CDTF">2021-10-30T02:04:06Z</dcterms:created>
  <dcterms:modified xsi:type="dcterms:W3CDTF">2021-11-10T23:14:29Z</dcterms:modified>
</cp:coreProperties>
</file>