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2" autoAdjust="0"/>
    <p:restoredTop sz="96327"/>
  </p:normalViewPr>
  <p:slideViewPr>
    <p:cSldViewPr snapToGrid="0" snapToObjects="1" showGuides="1">
      <p:cViewPr varScale="1">
        <p:scale>
          <a:sx n="11" d="100"/>
          <a:sy n="11" d="100"/>
        </p:scale>
        <p:origin x="2190" y="216"/>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45F8D0F-A2C5-8744-9375-6201FE61E174}" type="datetimeFigureOut">
              <a:rPr lang="pt-BR" smtClean="0"/>
              <a:t>10/11/2021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4285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45F8D0F-A2C5-8744-9375-6201FE61E174}" type="datetimeFigureOut">
              <a:rPr lang="pt-BR" smtClean="0"/>
              <a:t>10/11/2021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149938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45F8D0F-A2C5-8744-9375-6201FE61E174}" type="datetimeFigureOut">
              <a:rPr lang="pt-BR" smtClean="0"/>
              <a:t>10/11/2021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79224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45F8D0F-A2C5-8744-9375-6201FE61E174}" type="datetimeFigureOut">
              <a:rPr lang="pt-BR" smtClean="0"/>
              <a:t>10/11/2021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204586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45F8D0F-A2C5-8744-9375-6201FE61E174}" type="datetimeFigureOut">
              <a:rPr lang="pt-BR" smtClean="0"/>
              <a:t>10/11/2021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64853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45F8D0F-A2C5-8744-9375-6201FE61E174}" type="datetimeFigureOut">
              <a:rPr lang="pt-BR" smtClean="0"/>
              <a:t>10/11/2021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93815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45F8D0F-A2C5-8744-9375-6201FE61E174}" type="datetimeFigureOut">
              <a:rPr lang="pt-BR" smtClean="0"/>
              <a:t>10/11/2021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165535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45F8D0F-A2C5-8744-9375-6201FE61E174}" type="datetimeFigureOut">
              <a:rPr lang="pt-BR" smtClean="0"/>
              <a:t>10/11/2021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183762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F8D0F-A2C5-8744-9375-6201FE61E174}" type="datetimeFigureOut">
              <a:rPr lang="pt-BR" smtClean="0"/>
              <a:t>10/11/2021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61526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45F8D0F-A2C5-8744-9375-6201FE61E174}" type="datetimeFigureOut">
              <a:rPr lang="pt-BR" smtClean="0"/>
              <a:t>10/11/2021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314486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45F8D0F-A2C5-8744-9375-6201FE61E174}" type="datetimeFigureOut">
              <a:rPr lang="pt-BR" smtClean="0"/>
              <a:t>10/11/2021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1321E40-93CF-474F-A235-FE7D3D1F00B4}" type="slidenum">
              <a:rPr lang="pt-BR" smtClean="0"/>
              <a:t>‹nº›</a:t>
            </a:fld>
            <a:endParaRPr lang="pt-BR"/>
          </a:p>
        </p:txBody>
      </p:sp>
    </p:spTree>
    <p:extLst>
      <p:ext uri="{BB962C8B-B14F-4D97-AF65-F5344CB8AC3E}">
        <p14:creationId xmlns:p14="http://schemas.microsoft.com/office/powerpoint/2010/main" val="391588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445F8D0F-A2C5-8744-9375-6201FE61E174}" type="datetimeFigureOut">
              <a:rPr lang="pt-BR" smtClean="0"/>
              <a:t>10/11/2021</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71321E40-93CF-474F-A235-FE7D3D1F00B4}" type="slidenum">
              <a:rPr lang="pt-BR" smtClean="0"/>
              <a:t>‹nº›</a:t>
            </a:fld>
            <a:endParaRPr lang="pt-BR"/>
          </a:p>
        </p:txBody>
      </p:sp>
    </p:spTree>
    <p:extLst>
      <p:ext uri="{BB962C8B-B14F-4D97-AF65-F5344CB8AC3E}">
        <p14:creationId xmlns:p14="http://schemas.microsoft.com/office/powerpoint/2010/main" val="392360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alanoliveiradacosta907@gmail.com"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rodolphobraz7@gmail.com" TargetMode="External"/><Relationship Id="rId5" Type="http://schemas.openxmlformats.org/officeDocument/2006/relationships/hyperlink" Target="mailto:bozettilayla@gmail.com" TargetMode="External"/><Relationship Id="rId4" Type="http://schemas.openxmlformats.org/officeDocument/2006/relationships/hyperlink" Target="mailto:alemketesch@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Interface gráfica do usuário, Texto, Aplicativo&#10;&#10;Descrição gerada automaticamente">
            <a:extLst>
              <a:ext uri="{FF2B5EF4-FFF2-40B4-BE49-F238E27FC236}">
                <a16:creationId xmlns:a16="http://schemas.microsoft.com/office/drawing/2014/main" id="{5FEC024A-0698-E743-BE57-0D68D5AB5B4F}"/>
              </a:ext>
            </a:extLst>
          </p:cNvPr>
          <p:cNvPicPr>
            <a:picLocks noChangeAspect="1"/>
          </p:cNvPicPr>
          <p:nvPr/>
        </p:nvPicPr>
        <p:blipFill>
          <a:blip r:embed="rId2"/>
          <a:stretch>
            <a:fillRect/>
          </a:stretch>
        </p:blipFill>
        <p:spPr>
          <a:xfrm>
            <a:off x="-95458" y="-37807"/>
            <a:ext cx="32397700" cy="43180000"/>
          </a:xfrm>
          <a:prstGeom prst="rect">
            <a:avLst/>
          </a:prstGeom>
        </p:spPr>
      </p:pic>
      <p:sp>
        <p:nvSpPr>
          <p:cNvPr id="2" name="CaixaDeTexto 1">
            <a:extLst>
              <a:ext uri="{FF2B5EF4-FFF2-40B4-BE49-F238E27FC236}">
                <a16:creationId xmlns:a16="http://schemas.microsoft.com/office/drawing/2014/main" id="{D1E6657E-9464-4C33-93D6-F089D567082B}"/>
              </a:ext>
            </a:extLst>
          </p:cNvPr>
          <p:cNvSpPr txBox="1"/>
          <p:nvPr/>
        </p:nvSpPr>
        <p:spPr>
          <a:xfrm>
            <a:off x="1395663" y="7853339"/>
            <a:ext cx="30319579" cy="2400657"/>
          </a:xfrm>
          <a:prstGeom prst="rect">
            <a:avLst/>
          </a:prstGeom>
          <a:noFill/>
        </p:spPr>
        <p:txBody>
          <a:bodyPr wrap="square" rtlCol="0">
            <a:spAutoFit/>
          </a:bodyPr>
          <a:lstStyle/>
          <a:p>
            <a:pPr algn="ctr"/>
            <a:r>
              <a:rPr lang="pt-BR" sz="6600" b="1" dirty="0">
                <a:solidFill>
                  <a:srgbClr val="000000"/>
                </a:solidFill>
                <a:effectLst/>
                <a:latin typeface="Arial" panose="020B0604020202020204" pitchFamily="34" charset="0"/>
                <a:ea typeface="Times New Roman" panose="02020603050405020304" pitchFamily="18" charset="0"/>
              </a:rPr>
              <a:t>MODOS DE VER O MUNICÍPIO DE COLATINA NA SUA </a:t>
            </a:r>
          </a:p>
          <a:p>
            <a:pPr algn="ctr"/>
            <a:r>
              <a:rPr lang="pt-BR" sz="6600" b="1" dirty="0">
                <a:solidFill>
                  <a:srgbClr val="000000"/>
                </a:solidFill>
                <a:effectLst/>
                <a:latin typeface="Arial" panose="020B0604020202020204" pitchFamily="34" charset="0"/>
                <a:ea typeface="Times New Roman" panose="02020603050405020304" pitchFamily="18" charset="0"/>
              </a:rPr>
              <a:t>PRIMEIRA CENTÚRIA – 1899 A 2021</a:t>
            </a:r>
            <a:endParaRPr lang="pt-BR" sz="6600" dirty="0">
              <a:effectLst/>
              <a:latin typeface="Times New Roman" panose="02020603050405020304" pitchFamily="18" charset="0"/>
              <a:ea typeface="Times New Roman" panose="02020603050405020304" pitchFamily="18" charset="0"/>
            </a:endParaRPr>
          </a:p>
          <a:p>
            <a:endParaRPr lang="pt-BR" dirty="0"/>
          </a:p>
        </p:txBody>
      </p:sp>
      <p:sp>
        <p:nvSpPr>
          <p:cNvPr id="3" name="CaixaDeTexto 2">
            <a:extLst>
              <a:ext uri="{FF2B5EF4-FFF2-40B4-BE49-F238E27FC236}">
                <a16:creationId xmlns:a16="http://schemas.microsoft.com/office/drawing/2014/main" id="{6E402110-2F30-4382-8944-5F25CE1F8013}"/>
              </a:ext>
            </a:extLst>
          </p:cNvPr>
          <p:cNvSpPr txBox="1"/>
          <p:nvPr/>
        </p:nvSpPr>
        <p:spPr>
          <a:xfrm>
            <a:off x="1395663" y="10253996"/>
            <a:ext cx="28635158" cy="2887457"/>
          </a:xfrm>
          <a:prstGeom prst="rect">
            <a:avLst/>
          </a:prstGeom>
          <a:noFill/>
        </p:spPr>
        <p:txBody>
          <a:bodyPr wrap="square" rtlCol="0">
            <a:spAutoFit/>
          </a:bodyPr>
          <a:lstStyle/>
          <a:p>
            <a:pPr algn="ctr">
              <a:lnSpc>
                <a:spcPct val="107000"/>
              </a:lnSpc>
              <a:spcAft>
                <a:spcPts val="800"/>
              </a:spcAft>
            </a:pPr>
            <a:r>
              <a:rPr lang="pt-BR"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Alan Costa, estudante do curso de História – FCB, </a:t>
            </a:r>
            <a:r>
              <a:rPr lang="pt-BR" sz="3200" u="sng" dirty="0">
                <a:solidFill>
                  <a:srgbClr val="1A73E8"/>
                </a:solidFill>
                <a:effectLst/>
                <a:latin typeface="Arial" panose="020B0604020202020204" pitchFamily="34" charset="0"/>
                <a:ea typeface="Calibri" panose="020F0502020204030204" pitchFamily="34" charset="0"/>
                <a:cs typeface="Times New Roman" panose="02020603050405020304" pitchFamily="18" charset="0"/>
                <a:hlinkClick r:id="rId3"/>
              </a:rPr>
              <a:t>alanoliveiradacosta907@gmail.com</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Arleida Lemke Tesch, professora, mestra em Geografia – UFES, </a:t>
            </a:r>
            <a:r>
              <a:rPr lang="pt-BR" sz="3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alemketesch@gmail.com</a:t>
            </a:r>
            <a:r>
              <a:rPr lang="pt-BR"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200" dirty="0">
                <a:effectLst/>
                <a:latin typeface="Arial" panose="020B0604020202020204" pitchFamily="34" charset="0"/>
                <a:ea typeface="Calibri" panose="020F0502020204030204" pitchFamily="34" charset="0"/>
                <a:cs typeface="Times New Roman" panose="02020603050405020304" pitchFamily="18" charset="0"/>
              </a:rPr>
              <a:t>Layla Bozetti, estudante do curso de História – FCB, </a:t>
            </a:r>
            <a:r>
              <a:rPr lang="pt-BR" sz="3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bozettilayla@gmail.com</a:t>
            </a:r>
            <a:r>
              <a:rPr lang="pt-BR" sz="3200" dirty="0">
                <a:effectLst/>
                <a:latin typeface="Arial" panose="020B0604020202020204" pitchFamily="34" charset="0"/>
                <a:ea typeface="Calibri" panose="020F0502020204030204" pitchFamily="34" charset="0"/>
                <a:cs typeface="Times New Roman" panose="02020603050405020304" pitchFamily="18" charset="0"/>
              </a:rPr>
              <a:t> </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Rodolpho Braz, estudante do curso de História – FCB, </a:t>
            </a:r>
            <a:r>
              <a:rPr lang="pt-BR" sz="3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rodolphobraz7@gmail.com</a:t>
            </a:r>
            <a:r>
              <a:rPr lang="pt-BR"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CaixaDeTexto 3">
            <a:extLst>
              <a:ext uri="{FF2B5EF4-FFF2-40B4-BE49-F238E27FC236}">
                <a16:creationId xmlns:a16="http://schemas.microsoft.com/office/drawing/2014/main" id="{8681ADE0-2894-45F4-9718-03EA952B4A8C}"/>
              </a:ext>
            </a:extLst>
          </p:cNvPr>
          <p:cNvSpPr txBox="1"/>
          <p:nvPr/>
        </p:nvSpPr>
        <p:spPr>
          <a:xfrm>
            <a:off x="2021305" y="14018616"/>
            <a:ext cx="28635158" cy="5262979"/>
          </a:xfrm>
          <a:prstGeom prst="rect">
            <a:avLst/>
          </a:prstGeom>
          <a:noFill/>
        </p:spPr>
        <p:txBody>
          <a:bodyPr wrap="square" rtlCol="0">
            <a:spAutoFit/>
          </a:bodyPr>
          <a:lstStyle/>
          <a:p>
            <a:pPr algn="just"/>
            <a:r>
              <a:rPr lang="pt-BR" sz="2800" dirty="0">
                <a:solidFill>
                  <a:srgbClr val="000000"/>
                </a:solidFill>
                <a:effectLst/>
                <a:latin typeface="Arial" panose="020B0604020202020204" pitchFamily="34" charset="0"/>
                <a:ea typeface="Calibri" panose="020F0502020204030204" pitchFamily="34" charset="0"/>
              </a:rPr>
              <a:t>O presente trabalho de pesquisa com o tema “modos de ver o município de Colatina na sua primeira centúria 1899-2021” apresenta a historiografia da formação do município de Colatina. Sua origem se deu com a criação do Distrito de Mutum, pela Lei Municipal de 26 de dezembro de 1895, sede do Núcleo Antonio Prado, e anexado a Vila de Linhares, a partir dessa criação, novos distritos foram criados por decretos e leis municipais e estaduais, bem como a emancipação de municípios ao longo do tempo. </a:t>
            </a:r>
          </a:p>
          <a:p>
            <a:pPr algn="just"/>
            <a:r>
              <a:rPr lang="pt-BR" sz="2800" dirty="0">
                <a:solidFill>
                  <a:srgbClr val="000000"/>
                </a:solidFill>
                <a:effectLst/>
                <a:latin typeface="Arial" panose="020B0604020202020204" pitchFamily="34" charset="0"/>
                <a:ea typeface="Calibri" panose="020F0502020204030204" pitchFamily="34" charset="0"/>
              </a:rPr>
              <a:t>O objetivo deste trabalho consistiu em analisar a formação do território do município no contexto político-administrativo. A metodologia utilizada foi de análise de fontes históricas de leis e decretos municipais e estaduais para a criação de distritos e emancipação de municípios que compunham o território de Colatina. A metodologia utilizada foi de análise de fontes históricas de leis e decretos municipais e estaduais para a criação de distritos e emancipação de municípios que compunham o território de Colatina. Ao analisarmos a formação territorial de Colatina, nos deparamos com a história de outros municípios em seu entorno, emancipados de seu território inicial.</a:t>
            </a:r>
          </a:p>
          <a:p>
            <a:pPr algn="just"/>
            <a:r>
              <a:rPr lang="pt-BR" sz="2800" dirty="0">
                <a:solidFill>
                  <a:srgbClr val="000000"/>
                </a:solidFill>
                <a:effectLst/>
                <a:latin typeface="Arial" panose="020B0604020202020204" pitchFamily="34" charset="0"/>
                <a:ea typeface="Arial" panose="020B0604020202020204" pitchFamily="34" charset="0"/>
              </a:rPr>
              <a:t>N</a:t>
            </a:r>
            <a:r>
              <a:rPr lang="pt-BR" sz="2800" dirty="0">
                <a:solidFill>
                  <a:srgbClr val="000000"/>
                </a:solidFill>
                <a:effectLst/>
                <a:latin typeface="Arial" panose="020B0604020202020204" pitchFamily="34" charset="0"/>
                <a:ea typeface="Calibri" panose="020F0502020204030204" pitchFamily="34" charset="0"/>
              </a:rPr>
              <a:t>o ano de 1889, o arraial da Barra de Santa Maria, que atualmente se localiza no bairro Colatina Velha, foi elevado a sede do distrito, e recebeu o nome de Colatina. Colatina pela Lei Estadual nº 488, de 22 de novembro de 1907, tornou-se um distrito. Catorze anos depois, tornou-se cidade pela Lei Estadual de nº 1.217, de </a:t>
            </a:r>
            <a:r>
              <a:rPr lang="pt-BR" sz="2800" dirty="0">
                <a:solidFill>
                  <a:srgbClr val="000000"/>
                </a:solidFill>
                <a:effectLst/>
                <a:highlight>
                  <a:srgbClr val="FFFFFF"/>
                </a:highlight>
                <a:latin typeface="Arial" panose="020B0604020202020204" pitchFamily="34" charset="0"/>
                <a:ea typeface="Calibri" panose="020F0502020204030204" pitchFamily="34" charset="0"/>
              </a:rPr>
              <a:t>30 de dezembro de 1921</a:t>
            </a:r>
            <a:r>
              <a:rPr lang="pt-BR" sz="2800" dirty="0">
                <a:solidFill>
                  <a:srgbClr val="000000"/>
                </a:solidFill>
                <a:effectLst/>
                <a:latin typeface="Arial" panose="020B0604020202020204" pitchFamily="34" charset="0"/>
                <a:ea typeface="Calibri" panose="020F0502020204030204" pitchFamily="34" charset="0"/>
              </a:rPr>
              <a:t>, e no mesmo ano, foi elevada a condição de Município </a:t>
            </a:r>
            <a:r>
              <a:rPr lang="pt-BR" sz="2800" dirty="0">
                <a:solidFill>
                  <a:srgbClr val="000000"/>
                </a:solidFill>
                <a:effectLst/>
                <a:highlight>
                  <a:srgbClr val="FFFFFF"/>
                </a:highlight>
                <a:latin typeface="Arial" panose="020B0604020202020204" pitchFamily="34" charset="0"/>
                <a:ea typeface="Calibri" panose="020F0502020204030204" pitchFamily="34" charset="0"/>
              </a:rPr>
              <a:t>pela Lei Estadual de nº 1.307</a:t>
            </a:r>
            <a:r>
              <a:rPr lang="pt-BR" sz="2800" dirty="0">
                <a:solidFill>
                  <a:srgbClr val="000000"/>
                </a:solidFill>
                <a:effectLst/>
                <a:latin typeface="Arial" panose="020B0604020202020204" pitchFamily="34" charset="0"/>
                <a:ea typeface="Calibri" panose="020F0502020204030204" pitchFamily="34" charset="0"/>
              </a:rPr>
              <a:t> e a partir dessa data toda a extensão </a:t>
            </a:r>
            <a:r>
              <a:rPr lang="pt-BR" sz="2800" dirty="0">
                <a:solidFill>
                  <a:srgbClr val="000000"/>
                </a:solidFill>
                <a:effectLst/>
                <a:highlight>
                  <a:srgbClr val="FFFFFF"/>
                </a:highlight>
                <a:latin typeface="Arial" panose="020B0604020202020204" pitchFamily="34" charset="0"/>
                <a:ea typeface="Calibri" panose="020F0502020204030204" pitchFamily="34" charset="0"/>
              </a:rPr>
              <a:t>territorial que anteriormente computava o território de Linhares passou a pertencer a Colatina conforme o mapa.</a:t>
            </a:r>
            <a:r>
              <a:rPr lang="pt-BR" sz="2800" dirty="0">
                <a:solidFill>
                  <a:srgbClr val="000000"/>
                </a:solidFill>
                <a:effectLst/>
                <a:latin typeface="Arial" panose="020B0604020202020204" pitchFamily="34" charset="0"/>
                <a:ea typeface="Calibri" panose="020F0502020204030204" pitchFamily="34" charset="0"/>
              </a:rPr>
              <a:t> Contudo, o crescimento de Colatina inicialmente se deu pelas anexações de distritos e de povoações vizinhas, além do desenvolvimento na infraestrutura com construção de estradas de ferro e da ponte Florentino Avidos, que recebeu esse nome em homenagem ao governador da época. </a:t>
            </a:r>
            <a:endParaRPr lang="pt-BR" sz="2800" dirty="0"/>
          </a:p>
        </p:txBody>
      </p:sp>
      <p:graphicFrame>
        <p:nvGraphicFramePr>
          <p:cNvPr id="5" name="Tabela 4">
            <a:extLst>
              <a:ext uri="{FF2B5EF4-FFF2-40B4-BE49-F238E27FC236}">
                <a16:creationId xmlns:a16="http://schemas.microsoft.com/office/drawing/2014/main" id="{1AA5FFE6-AF2F-4577-A55B-5F81D5945785}"/>
              </a:ext>
            </a:extLst>
          </p:cNvPr>
          <p:cNvGraphicFramePr>
            <a:graphicFrameLocks noGrp="1"/>
          </p:cNvGraphicFramePr>
          <p:nvPr>
            <p:extLst>
              <p:ext uri="{D42A27DB-BD31-4B8C-83A1-F6EECF244321}">
                <p14:modId xmlns:p14="http://schemas.microsoft.com/office/powerpoint/2010/main" val="3815111858"/>
              </p:ext>
            </p:extLst>
          </p:nvPr>
        </p:nvGraphicFramePr>
        <p:xfrm>
          <a:off x="2021305" y="19879005"/>
          <a:ext cx="11983454" cy="10611993"/>
        </p:xfrm>
        <a:graphic>
          <a:graphicData uri="http://schemas.openxmlformats.org/drawingml/2006/table">
            <a:tbl>
              <a:tblPr firstRow="1" firstCol="1" bandRow="1">
                <a:tableStyleId>{5C22544A-7EE6-4342-B048-85BDC9FD1C3A}</a:tableStyleId>
              </a:tblPr>
              <a:tblGrid>
                <a:gridCol w="5991727">
                  <a:extLst>
                    <a:ext uri="{9D8B030D-6E8A-4147-A177-3AD203B41FA5}">
                      <a16:colId xmlns:a16="http://schemas.microsoft.com/office/drawing/2014/main" val="3091079837"/>
                    </a:ext>
                  </a:extLst>
                </a:gridCol>
                <a:gridCol w="5991727">
                  <a:extLst>
                    <a:ext uri="{9D8B030D-6E8A-4147-A177-3AD203B41FA5}">
                      <a16:colId xmlns:a16="http://schemas.microsoft.com/office/drawing/2014/main" val="1825473663"/>
                    </a:ext>
                  </a:extLst>
                </a:gridCol>
              </a:tblGrid>
              <a:tr h="474774">
                <a:tc>
                  <a:txBody>
                    <a:bodyPr/>
                    <a:lstStyle/>
                    <a:p>
                      <a:pPr algn="just">
                        <a:lnSpc>
                          <a:spcPct val="107000"/>
                        </a:lnSpc>
                        <a:spcAft>
                          <a:spcPts val="800"/>
                        </a:spcAft>
                      </a:pPr>
                      <a:r>
                        <a:rPr lang="pt-BR" sz="3200" dirty="0">
                          <a:solidFill>
                            <a:schemeClr val="tx1"/>
                          </a:solidFill>
                          <a:effectLst/>
                        </a:rPr>
                        <a:t>MUNICÍPIO</a:t>
                      </a:r>
                      <a:endParaRPr lang="pt-B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t-BR" sz="3200">
                          <a:solidFill>
                            <a:schemeClr val="tx1"/>
                          </a:solidFill>
                          <a:effectLst/>
                        </a:rPr>
                        <a:t>ANO DE EMANCIPAÇÃO POLÍTICA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120369"/>
                  </a:ext>
                </a:extLst>
              </a:tr>
              <a:tr h="971552">
                <a:tc>
                  <a:txBody>
                    <a:bodyPr/>
                    <a:lstStyle/>
                    <a:p>
                      <a:pPr algn="just">
                        <a:lnSpc>
                          <a:spcPct val="107000"/>
                        </a:lnSpc>
                        <a:spcAft>
                          <a:spcPts val="800"/>
                        </a:spcAft>
                      </a:pPr>
                      <a:r>
                        <a:rPr lang="pt-BR" sz="3200">
                          <a:solidFill>
                            <a:schemeClr val="tx1"/>
                          </a:solidFill>
                          <a:effectLst/>
                        </a:rPr>
                        <a:t>Águia Branca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21-02-1988 desmembrado de São Gabriel da Palha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5116630"/>
                  </a:ext>
                </a:extLst>
              </a:tr>
              <a:tr h="474774">
                <a:tc>
                  <a:txBody>
                    <a:bodyPr/>
                    <a:lstStyle/>
                    <a:p>
                      <a:pPr algn="just">
                        <a:lnSpc>
                          <a:spcPct val="107000"/>
                        </a:lnSpc>
                        <a:spcAft>
                          <a:spcPts val="800"/>
                        </a:spcAft>
                      </a:pPr>
                      <a:r>
                        <a:rPr lang="pt-BR" sz="3200">
                          <a:solidFill>
                            <a:schemeClr val="tx1"/>
                          </a:solidFill>
                          <a:effectLst/>
                        </a:rPr>
                        <a:t>Alto Rio Novo</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dirty="0">
                          <a:solidFill>
                            <a:schemeClr val="tx1"/>
                          </a:solidFill>
                          <a:effectLst/>
                        </a:rPr>
                        <a:t>21-02-1988 desmembrado de Pancas</a:t>
                      </a:r>
                      <a:endParaRPr lang="pt-B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145543"/>
                  </a:ext>
                </a:extLst>
              </a:tr>
              <a:tr h="474774">
                <a:tc>
                  <a:txBody>
                    <a:bodyPr/>
                    <a:lstStyle/>
                    <a:p>
                      <a:pPr algn="just">
                        <a:lnSpc>
                          <a:spcPct val="107000"/>
                        </a:lnSpc>
                        <a:spcAft>
                          <a:spcPts val="800"/>
                        </a:spcAft>
                      </a:pPr>
                      <a:r>
                        <a:rPr lang="pt-BR" sz="3200">
                          <a:solidFill>
                            <a:schemeClr val="tx1"/>
                          </a:solidFill>
                          <a:effectLst/>
                        </a:rPr>
                        <a:t>Baixo Guandu</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10-04-1935</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433676"/>
                  </a:ext>
                </a:extLst>
              </a:tr>
              <a:tr h="474774">
                <a:tc>
                  <a:txBody>
                    <a:bodyPr/>
                    <a:lstStyle/>
                    <a:p>
                      <a:pPr algn="just">
                        <a:lnSpc>
                          <a:spcPct val="107000"/>
                        </a:lnSpc>
                        <a:spcAft>
                          <a:spcPts val="800"/>
                        </a:spcAft>
                      </a:pPr>
                      <a:r>
                        <a:rPr lang="pt-BR" sz="3200">
                          <a:solidFill>
                            <a:schemeClr val="tx1"/>
                          </a:solidFill>
                          <a:effectLst/>
                        </a:rPr>
                        <a:t>Colatina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30-12-1921</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202414"/>
                  </a:ext>
                </a:extLst>
              </a:tr>
              <a:tr h="474774">
                <a:tc>
                  <a:txBody>
                    <a:bodyPr/>
                    <a:lstStyle/>
                    <a:p>
                      <a:pPr algn="just">
                        <a:lnSpc>
                          <a:spcPct val="107000"/>
                        </a:lnSpc>
                        <a:spcAft>
                          <a:spcPts val="800"/>
                        </a:spcAft>
                      </a:pPr>
                      <a:r>
                        <a:rPr lang="pt-BR" sz="3200">
                          <a:solidFill>
                            <a:schemeClr val="tx1"/>
                          </a:solidFill>
                          <a:effectLst/>
                        </a:rPr>
                        <a:t>Governador Lindenberg</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11-05-1998</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982046"/>
                  </a:ext>
                </a:extLst>
              </a:tr>
              <a:tr h="971552">
                <a:tc>
                  <a:txBody>
                    <a:bodyPr/>
                    <a:lstStyle/>
                    <a:p>
                      <a:pPr algn="just">
                        <a:lnSpc>
                          <a:spcPct val="107000"/>
                        </a:lnSpc>
                        <a:spcAft>
                          <a:spcPts val="800"/>
                        </a:spcAft>
                      </a:pPr>
                      <a:r>
                        <a:rPr lang="pt-BR" sz="3200">
                          <a:solidFill>
                            <a:schemeClr val="tx1"/>
                          </a:solidFill>
                          <a:effectLst/>
                        </a:rPr>
                        <a:t>João Neiva (distrito de Acioli de Vasconcelos)</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Distrito transferido para o município de Pau Gigante em1933</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562264"/>
                  </a:ext>
                </a:extLst>
              </a:tr>
              <a:tr h="474774">
                <a:tc>
                  <a:txBody>
                    <a:bodyPr/>
                    <a:lstStyle/>
                    <a:p>
                      <a:pPr algn="just">
                        <a:lnSpc>
                          <a:spcPct val="107000"/>
                        </a:lnSpc>
                        <a:spcAft>
                          <a:spcPts val="800"/>
                        </a:spcAft>
                      </a:pPr>
                      <a:r>
                        <a:rPr lang="pt-BR" sz="3200">
                          <a:solidFill>
                            <a:schemeClr val="tx1"/>
                          </a:solidFill>
                          <a:effectLst/>
                        </a:rPr>
                        <a:t>Linhares</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31-12-1943</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995531"/>
                  </a:ext>
                </a:extLst>
              </a:tr>
              <a:tr h="474774">
                <a:tc>
                  <a:txBody>
                    <a:bodyPr/>
                    <a:lstStyle/>
                    <a:p>
                      <a:pPr algn="just">
                        <a:lnSpc>
                          <a:spcPct val="107000"/>
                        </a:lnSpc>
                        <a:spcAft>
                          <a:spcPts val="800"/>
                        </a:spcAft>
                      </a:pPr>
                      <a:r>
                        <a:rPr lang="pt-BR" sz="3200">
                          <a:solidFill>
                            <a:schemeClr val="tx1"/>
                          </a:solidFill>
                          <a:effectLst/>
                        </a:rPr>
                        <a:t>Marilândia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14-05-1980</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674774"/>
                  </a:ext>
                </a:extLst>
              </a:tr>
              <a:tr h="474774">
                <a:tc>
                  <a:txBody>
                    <a:bodyPr/>
                    <a:lstStyle/>
                    <a:p>
                      <a:pPr algn="just">
                        <a:lnSpc>
                          <a:spcPct val="107000"/>
                        </a:lnSpc>
                        <a:spcAft>
                          <a:spcPts val="800"/>
                        </a:spcAft>
                      </a:pPr>
                      <a:r>
                        <a:rPr lang="pt-BR" sz="3200" dirty="0">
                          <a:solidFill>
                            <a:schemeClr val="tx1"/>
                          </a:solidFill>
                          <a:effectLst/>
                        </a:rPr>
                        <a:t>Pancas</a:t>
                      </a:r>
                      <a:endParaRPr lang="pt-B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21-02-1963</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294142"/>
                  </a:ext>
                </a:extLst>
              </a:tr>
              <a:tr h="971552">
                <a:tc>
                  <a:txBody>
                    <a:bodyPr/>
                    <a:lstStyle/>
                    <a:p>
                      <a:pPr algn="just">
                        <a:lnSpc>
                          <a:spcPct val="107000"/>
                        </a:lnSpc>
                        <a:spcAft>
                          <a:spcPts val="800"/>
                        </a:spcAft>
                      </a:pPr>
                      <a:r>
                        <a:rPr lang="pt-BR" sz="3200">
                          <a:solidFill>
                            <a:schemeClr val="tx1"/>
                          </a:solidFill>
                          <a:effectLst/>
                        </a:rPr>
                        <a:t>Rio Bananal</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dirty="0">
                          <a:solidFill>
                            <a:schemeClr val="tx1"/>
                          </a:solidFill>
                          <a:effectLst/>
                        </a:rPr>
                        <a:t>14-09-1979, sendo desmembrado de Linhares.</a:t>
                      </a:r>
                      <a:endParaRPr lang="pt-B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6272157"/>
                  </a:ext>
                </a:extLst>
              </a:tr>
              <a:tr h="474774">
                <a:tc>
                  <a:txBody>
                    <a:bodyPr/>
                    <a:lstStyle/>
                    <a:p>
                      <a:pPr algn="just">
                        <a:lnSpc>
                          <a:spcPct val="107000"/>
                        </a:lnSpc>
                        <a:spcAft>
                          <a:spcPts val="800"/>
                        </a:spcAft>
                      </a:pPr>
                      <a:r>
                        <a:rPr lang="pt-BR" sz="3200">
                          <a:solidFill>
                            <a:schemeClr val="tx1"/>
                          </a:solidFill>
                          <a:effectLst/>
                        </a:rPr>
                        <a:t>São Domingos do Norte</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30-03-1990</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452613"/>
                  </a:ext>
                </a:extLst>
              </a:tr>
              <a:tr h="474774">
                <a:tc>
                  <a:txBody>
                    <a:bodyPr/>
                    <a:lstStyle/>
                    <a:p>
                      <a:pPr algn="just">
                        <a:lnSpc>
                          <a:spcPct val="107000"/>
                        </a:lnSpc>
                        <a:spcAft>
                          <a:spcPts val="800"/>
                        </a:spcAft>
                      </a:pPr>
                      <a:r>
                        <a:rPr lang="pt-BR" sz="3200">
                          <a:solidFill>
                            <a:schemeClr val="tx1"/>
                          </a:solidFill>
                          <a:effectLst/>
                        </a:rPr>
                        <a:t>São Gabriel da Palha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21-02-1963</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9598996"/>
                  </a:ext>
                </a:extLst>
              </a:tr>
              <a:tr h="971552">
                <a:tc>
                  <a:txBody>
                    <a:bodyPr/>
                    <a:lstStyle/>
                    <a:p>
                      <a:pPr algn="just">
                        <a:lnSpc>
                          <a:spcPct val="107000"/>
                        </a:lnSpc>
                        <a:spcAft>
                          <a:spcPts val="800"/>
                        </a:spcAft>
                      </a:pPr>
                      <a:r>
                        <a:rPr lang="pt-BR" sz="3200">
                          <a:solidFill>
                            <a:schemeClr val="tx1"/>
                          </a:solidFill>
                          <a:effectLst/>
                        </a:rPr>
                        <a:t>Sooretama</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a:solidFill>
                            <a:schemeClr val="tx1"/>
                          </a:solidFill>
                          <a:effectLst/>
                        </a:rPr>
                        <a:t>30 de março de 1994, pela Lei nº 4593, desmembrado de Linhares</a:t>
                      </a:r>
                      <a:endParaRPr lang="pt-BR"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787643"/>
                  </a:ext>
                </a:extLst>
              </a:tr>
              <a:tr h="971552">
                <a:tc>
                  <a:txBody>
                    <a:bodyPr/>
                    <a:lstStyle/>
                    <a:p>
                      <a:pPr algn="just">
                        <a:lnSpc>
                          <a:spcPct val="107000"/>
                        </a:lnSpc>
                        <a:spcAft>
                          <a:spcPts val="800"/>
                        </a:spcAft>
                      </a:pPr>
                      <a:r>
                        <a:rPr lang="pt-BR" sz="3200" dirty="0">
                          <a:solidFill>
                            <a:schemeClr val="tx1"/>
                          </a:solidFill>
                          <a:effectLst/>
                        </a:rPr>
                        <a:t>Vila Valério</a:t>
                      </a:r>
                      <a:endParaRPr lang="pt-B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3200" dirty="0">
                          <a:solidFill>
                            <a:schemeClr val="tx1"/>
                          </a:solidFill>
                          <a:effectLst/>
                        </a:rPr>
                        <a:t>28-03-1994, desmembrado de São Gabriel da Palha e Linhares</a:t>
                      </a:r>
                      <a:endParaRPr lang="pt-B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0861070"/>
                  </a:ext>
                </a:extLst>
              </a:tr>
            </a:tbl>
          </a:graphicData>
        </a:graphic>
      </p:graphicFrame>
      <p:pic>
        <p:nvPicPr>
          <p:cNvPr id="6" name="Imagem 5">
            <a:extLst>
              <a:ext uri="{FF2B5EF4-FFF2-40B4-BE49-F238E27FC236}">
                <a16:creationId xmlns:a16="http://schemas.microsoft.com/office/drawing/2014/main" id="{C141CEB8-D403-489E-9387-8BD7C03B1B59}"/>
              </a:ext>
            </a:extLst>
          </p:cNvPr>
          <p:cNvPicPr>
            <a:picLocks noChangeAspect="1"/>
          </p:cNvPicPr>
          <p:nvPr/>
        </p:nvPicPr>
        <p:blipFill>
          <a:blip r:embed="rId7"/>
          <a:stretch>
            <a:fillRect/>
          </a:stretch>
        </p:blipFill>
        <p:spPr>
          <a:xfrm>
            <a:off x="14585246" y="20748663"/>
            <a:ext cx="15445575" cy="9089652"/>
          </a:xfrm>
          <a:prstGeom prst="rect">
            <a:avLst/>
          </a:prstGeom>
        </p:spPr>
      </p:pic>
      <p:sp>
        <p:nvSpPr>
          <p:cNvPr id="8" name="CaixaDeTexto 7">
            <a:extLst>
              <a:ext uri="{FF2B5EF4-FFF2-40B4-BE49-F238E27FC236}">
                <a16:creationId xmlns:a16="http://schemas.microsoft.com/office/drawing/2014/main" id="{E0028BBF-89A3-477B-91D1-C4B11DF6A3AB}"/>
              </a:ext>
            </a:extLst>
          </p:cNvPr>
          <p:cNvSpPr txBox="1"/>
          <p:nvPr/>
        </p:nvSpPr>
        <p:spPr>
          <a:xfrm>
            <a:off x="14585246" y="19879005"/>
            <a:ext cx="15445575" cy="646331"/>
          </a:xfrm>
          <a:prstGeom prst="rect">
            <a:avLst/>
          </a:prstGeom>
          <a:noFill/>
        </p:spPr>
        <p:txBody>
          <a:bodyPr wrap="square" rtlCol="0">
            <a:spAutoFit/>
          </a:bodyPr>
          <a:lstStyle/>
          <a:p>
            <a:r>
              <a:rPr lang="pt-BR" sz="3600" b="1" dirty="0"/>
              <a:t>COLATINA: TERRITÓRIO INICIAL E EMANCIPAÇÕES POLÍTICAS</a:t>
            </a:r>
          </a:p>
        </p:txBody>
      </p:sp>
      <p:sp>
        <p:nvSpPr>
          <p:cNvPr id="9" name="CaixaDeTexto 8">
            <a:extLst>
              <a:ext uri="{FF2B5EF4-FFF2-40B4-BE49-F238E27FC236}">
                <a16:creationId xmlns:a16="http://schemas.microsoft.com/office/drawing/2014/main" id="{6AE09B01-0EDE-4F7B-B3E9-5F31F5A2C719}"/>
              </a:ext>
            </a:extLst>
          </p:cNvPr>
          <p:cNvSpPr txBox="1"/>
          <p:nvPr/>
        </p:nvSpPr>
        <p:spPr>
          <a:xfrm>
            <a:off x="14585245" y="29873065"/>
            <a:ext cx="15445575" cy="646331"/>
          </a:xfrm>
          <a:prstGeom prst="rect">
            <a:avLst/>
          </a:prstGeom>
          <a:noFill/>
        </p:spPr>
        <p:txBody>
          <a:bodyPr wrap="square" rtlCol="0">
            <a:spAutoFit/>
          </a:bodyPr>
          <a:lstStyle/>
          <a:p>
            <a:r>
              <a:rPr lang="pt-BR" sz="3600" b="1" dirty="0"/>
              <a:t>Fonte: Adaptado pelos autores, 2021</a:t>
            </a:r>
          </a:p>
        </p:txBody>
      </p:sp>
      <p:sp>
        <p:nvSpPr>
          <p:cNvPr id="11" name="CaixaDeTexto 10">
            <a:extLst>
              <a:ext uri="{FF2B5EF4-FFF2-40B4-BE49-F238E27FC236}">
                <a16:creationId xmlns:a16="http://schemas.microsoft.com/office/drawing/2014/main" id="{95CB8B43-BBDC-476D-97ED-2650B159BFEA}"/>
              </a:ext>
            </a:extLst>
          </p:cNvPr>
          <p:cNvSpPr txBox="1"/>
          <p:nvPr/>
        </p:nvSpPr>
        <p:spPr>
          <a:xfrm>
            <a:off x="2021306" y="30857575"/>
            <a:ext cx="11983454" cy="646331"/>
          </a:xfrm>
          <a:prstGeom prst="rect">
            <a:avLst/>
          </a:prstGeom>
          <a:noFill/>
        </p:spPr>
        <p:txBody>
          <a:bodyPr wrap="square" rtlCol="0">
            <a:spAutoFit/>
          </a:bodyPr>
          <a:lstStyle/>
          <a:p>
            <a:r>
              <a:rPr lang="pt-BR" sz="3600" b="1" dirty="0"/>
              <a:t>Fonte: Organizado pelos autores, 2021</a:t>
            </a:r>
          </a:p>
        </p:txBody>
      </p:sp>
      <p:sp>
        <p:nvSpPr>
          <p:cNvPr id="13" name="CaixaDeTexto 12">
            <a:extLst>
              <a:ext uri="{FF2B5EF4-FFF2-40B4-BE49-F238E27FC236}">
                <a16:creationId xmlns:a16="http://schemas.microsoft.com/office/drawing/2014/main" id="{27D9BC79-0F97-4ABC-A24D-84692D3F8EF8}"/>
              </a:ext>
            </a:extLst>
          </p:cNvPr>
          <p:cNvSpPr txBox="1"/>
          <p:nvPr/>
        </p:nvSpPr>
        <p:spPr>
          <a:xfrm>
            <a:off x="1876936" y="32095138"/>
            <a:ext cx="28635158" cy="4067845"/>
          </a:xfrm>
          <a:prstGeom prst="rect">
            <a:avLst/>
          </a:prstGeom>
          <a:noFill/>
        </p:spPr>
        <p:txBody>
          <a:bodyPr wrap="square" rtlCol="0">
            <a:spAutoFit/>
          </a:bodyPr>
          <a:lstStyle/>
          <a:p>
            <a:pPr algn="just">
              <a:lnSpc>
                <a:spcPct val="107000"/>
              </a:lnSpc>
              <a:spcAft>
                <a:spcPts val="800"/>
              </a:spcAft>
            </a:pPr>
            <a:r>
              <a:rPr lang="pt-BR"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partir do ano de 1933, Colatina começou a perder área territorial com a criação, desmembramento, transferência ou emancipação política de distritos e municípios, conforme destacado na tabela, que apresenta os municípios emancipados em ordem alfabética. Em 31 de dezembro de 1943, pela Lei Estadual nº 15.177 foram desmembrados do município de Colatina os distritos de Linhares e Regência, dando origem a um novo município. A partir de 1949, foram criados novos municípios ao norte do rio Doce de acordo com o crescimento e o povoamento desses territórios. Novos decretos e leis foram configurando os limites dos novos distritos e municípios que nasceram de suas emancipações políticas, dando assim, origem de 13 novos municípios do Estado do Espírito Santo.</a:t>
            </a:r>
          </a:p>
          <a:p>
            <a:pPr algn="just">
              <a:lnSpc>
                <a:spcPct val="107000"/>
              </a:lnSpc>
              <a:spcAft>
                <a:spcPts val="800"/>
              </a:spcAft>
            </a:pPr>
            <a:endParaRPr lang="pt-BR"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Palavras chave: Colatina, historiografia, emancipação, decretos, leis.</a:t>
            </a:r>
            <a:endParaRPr lang="pt-BR" sz="2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ixaDeTexto 13">
            <a:extLst>
              <a:ext uri="{FF2B5EF4-FFF2-40B4-BE49-F238E27FC236}">
                <a16:creationId xmlns:a16="http://schemas.microsoft.com/office/drawing/2014/main" id="{CD5C0331-052E-44F6-8847-2E3F9D38471A}"/>
              </a:ext>
            </a:extLst>
          </p:cNvPr>
          <p:cNvSpPr txBox="1"/>
          <p:nvPr/>
        </p:nvSpPr>
        <p:spPr>
          <a:xfrm>
            <a:off x="2021305" y="36091559"/>
            <a:ext cx="28009516" cy="1978747"/>
          </a:xfrm>
          <a:prstGeom prst="rect">
            <a:avLst/>
          </a:prstGeom>
          <a:noFill/>
        </p:spPr>
        <p:txBody>
          <a:bodyPr wrap="square" rtlCol="0">
            <a:spAutoFit/>
          </a:bodyPr>
          <a:lstStyle/>
          <a:p>
            <a:r>
              <a:rPr lang="pt-BR" sz="2800" dirty="0"/>
              <a:t>REFERÊNCIA BIBLIOGRÁFICA</a:t>
            </a:r>
          </a:p>
          <a:p>
            <a:pPr algn="just">
              <a:lnSpc>
                <a:spcPct val="107000"/>
              </a:lnSpc>
              <a:spcAft>
                <a:spcPts val="800"/>
              </a:spcAft>
            </a:pPr>
            <a:r>
              <a:rPr lang="pt-BR"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COLATINA. In: ENCICLOPÉDIA dos municípios brasileiros. Rio de Janeiro: IBGE, 1959. v. 22, p. 59-66. Disponível em: http://biblioteca.ibge.gov.br/visualizacao/livros/liv27295_22.pdf. Acesso em: jan. 2015.</a:t>
            </a:r>
          </a:p>
          <a:p>
            <a:endParaRPr lang="pt-BR" sz="2800" dirty="0"/>
          </a:p>
        </p:txBody>
      </p:sp>
      <p:pic>
        <p:nvPicPr>
          <p:cNvPr id="1026" name="Picture 2" descr="FCB - Faculdade Castelo Branco">
            <a:extLst>
              <a:ext uri="{FF2B5EF4-FFF2-40B4-BE49-F238E27FC236}">
                <a16:creationId xmlns:a16="http://schemas.microsoft.com/office/drawing/2014/main" id="{86B86C7B-4200-4A4A-9231-8A7B0D34A9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4034" b="18881"/>
          <a:stretch/>
        </p:blipFill>
        <p:spPr bwMode="auto">
          <a:xfrm>
            <a:off x="12803301" y="38054343"/>
            <a:ext cx="5094514" cy="210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476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765</Words>
  <Application>Microsoft Office PowerPoint</Application>
  <PresentationFormat>Personalizar</PresentationFormat>
  <Paragraphs>47</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Times New Roman</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Clairton Marcolongo-Pereira</dc:creator>
  <cp:lastModifiedBy>aoc06112001@gmail.com</cp:lastModifiedBy>
  <cp:revision>3</cp:revision>
  <dcterms:created xsi:type="dcterms:W3CDTF">2021-10-30T02:04:06Z</dcterms:created>
  <dcterms:modified xsi:type="dcterms:W3CDTF">2021-11-11T00:33:59Z</dcterms:modified>
</cp:coreProperties>
</file>