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 showGuides="1">
      <p:cViewPr>
        <p:scale>
          <a:sx n="30" d="100"/>
          <a:sy n="30" d="100"/>
        </p:scale>
        <p:origin x="420" y="-2334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38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24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86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53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15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35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62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26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86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D0F-A2C5-8744-9375-6201FE61E17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1E40-93CF-474F-A235-FE7D3D1F0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88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F8D0F-A2C5-8744-9375-6201FE61E17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1E40-93CF-474F-A235-FE7D3D1F0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60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5F2DAF-89F6-4442-AF04-943F36D1C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63" y="-326571"/>
            <a:ext cx="32399288" cy="4320063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9E439AD-9D3F-4FE5-9435-415E58334604}"/>
              </a:ext>
            </a:extLst>
          </p:cNvPr>
          <p:cNvSpPr txBox="1"/>
          <p:nvPr/>
        </p:nvSpPr>
        <p:spPr>
          <a:xfrm>
            <a:off x="223839" y="11528653"/>
            <a:ext cx="15084044" cy="974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pt-BR" sz="3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energia solar fotovoltaica é definida como a energia gerada através da conversão direta da radiação solar em eletricidade. Isto se dá, por meio de um dispositivo conhecido como célula fotovoltaica que atua utilizando o princípio do efeito fotoelétrico ou fotovoltaico.</a:t>
            </a:r>
          </a:p>
          <a:p>
            <a:pPr indent="457200" algn="just"/>
            <a:r>
              <a:rPr lang="pt-BR" sz="3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grande marco da geração solar fotovoltaica no Brasil foi a introdução da Resolução Normativa - REN n° 482 da Agência Nacional de Energia Elétrica (ANEEL), em abril de 2012. A mesma estabelece as condições gerais para o acesso de micro e minigeração distribuídas aos sistemas de abastecimento de energia elétrica. Sendo revista pela REN n° 687 e pela REN n° 786 em 2015 e 2017, respectivamente e definiu a microgeração distribuída como central geradora de energia elétrica com potência instalada menor ou igual a 75 kW que utilize cogeração qualificada ou fontes renováveis e esteja conectada à rede por meio de instalações de unidades consumidoras. Seja em um empreendimento com múltiplas ou uma unidade consumidora, a norma possibilita a injeção da eletricidade gerada e não consumida na rede e define que a energia inserida em determinado horário deve ser utilizada de forma a compensar a demanda nesse mesmo posto tarifário. </a:t>
            </a:r>
          </a:p>
          <a:p>
            <a:pPr indent="457200" algn="just"/>
            <a:endParaRPr lang="pt-BR" sz="3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8754718-C65B-4BC2-874E-068D13029A9A}"/>
              </a:ext>
            </a:extLst>
          </p:cNvPr>
          <p:cNvSpPr txBox="1"/>
          <p:nvPr/>
        </p:nvSpPr>
        <p:spPr>
          <a:xfrm>
            <a:off x="2267670" y="6624804"/>
            <a:ext cx="2843784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5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ESTUDO DA VIABILIDADE ECONÔMICA DA IMPLANTAÇÃO DE UM SISTEMA FOTOVOLTAICO EM UMA RESIDÊNCIA UNIFAMILIAR EM COLATINA-ES</a:t>
            </a:r>
            <a:endParaRPr lang="pt-BR" sz="5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pt-BR" sz="9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Gabriel Bastos Plantickow¹,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Alexsandre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Leite Ferreira² </a:t>
            </a:r>
            <a:endParaRPr lang="pt-BR" sz="24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¹Acadêmico do curso de Engenharia Civil no Centro Universitário do Espírito Santo - UNESC,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²Engenheiro Eletricista pela Universidade Federal de Itajubá - UNIFEI, Professor do curso de Engenharia Civil do Centro Universitário do Espírito Santo - UNESC.</a:t>
            </a:r>
            <a:endParaRPr lang="pt-BR" sz="2400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A9DDDE7-72E1-4F60-A075-A3D5D50AF3F4}"/>
              </a:ext>
            </a:extLst>
          </p:cNvPr>
          <p:cNvSpPr/>
          <p:nvPr/>
        </p:nvSpPr>
        <p:spPr>
          <a:xfrm>
            <a:off x="169975" y="9994630"/>
            <a:ext cx="15084042" cy="142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3900C02-A941-463C-B72D-BDD9F2F9ACF1}"/>
              </a:ext>
            </a:extLst>
          </p:cNvPr>
          <p:cNvSpPr/>
          <p:nvPr/>
        </p:nvSpPr>
        <p:spPr>
          <a:xfrm>
            <a:off x="16201388" y="20047705"/>
            <a:ext cx="15395993" cy="142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8A49692-0CEE-4A9B-86A7-5220FA4A2F78}"/>
              </a:ext>
            </a:extLst>
          </p:cNvPr>
          <p:cNvSpPr txBox="1"/>
          <p:nvPr/>
        </p:nvSpPr>
        <p:spPr>
          <a:xfrm>
            <a:off x="474724" y="10187371"/>
            <a:ext cx="14582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3A043EB-EAD1-4910-B544-B89182AA0D43}"/>
              </a:ext>
            </a:extLst>
          </p:cNvPr>
          <p:cNvSpPr txBox="1"/>
          <p:nvPr/>
        </p:nvSpPr>
        <p:spPr>
          <a:xfrm>
            <a:off x="16682652" y="26281072"/>
            <a:ext cx="145792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No cenário A tivemos um VPL de R$ 50.303,55 e uma TIR de 19,36%; o </a:t>
            </a:r>
            <a:r>
              <a:rPr lang="pt-BR" sz="3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payback</a:t>
            </a:r>
            <a:r>
              <a:rPr lang="pt-BR" sz="3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simples desse cenário é cerca de 5 anos e 7 meses e o </a:t>
            </a:r>
            <a:r>
              <a:rPr lang="pt-BR" sz="3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payback</a:t>
            </a:r>
            <a:r>
              <a:rPr lang="pt-BR" sz="3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descontado é de 6 anos e 4 meses. No cenário B tivemos um VPL de R$ 67.444,68 e uma TIR de 21,25%; o </a:t>
            </a:r>
            <a:r>
              <a:rPr lang="pt-BR" sz="3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payback</a:t>
            </a:r>
            <a:r>
              <a:rPr lang="pt-BR" sz="3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simples desse cenário é de 5 anos e 5 meses e o </a:t>
            </a:r>
            <a:r>
              <a:rPr lang="pt-BR" sz="3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payback</a:t>
            </a:r>
            <a:r>
              <a:rPr lang="pt-BR" sz="3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descontado é de 6 anos e 1 mês. No cenário C tivemos um VPL de R$ 132.936,82 e uma TIR de 25,67%; o </a:t>
            </a:r>
            <a:r>
              <a:rPr lang="pt-BR" sz="3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payback</a:t>
            </a:r>
            <a:r>
              <a:rPr lang="pt-BR" sz="3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simples desse cenário é de 5 anos e o </a:t>
            </a:r>
            <a:r>
              <a:rPr lang="pt-BR" sz="3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payback</a:t>
            </a:r>
            <a:r>
              <a:rPr lang="pt-BR" sz="3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descontado é de 5 anos e 6 meses. Percebe-se que quanto maior a tarifa de energia, maior é a economia proporcionada pelo sistema ao longo da vida útil do projeto e, consequentemente, maior é a TIR e mais vantajoso é o investimento.</a:t>
            </a:r>
            <a:endParaRPr lang="pt-BR" sz="3400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149CF44-722C-4034-9118-E8B82B1F816B}"/>
              </a:ext>
            </a:extLst>
          </p:cNvPr>
          <p:cNvSpPr/>
          <p:nvPr/>
        </p:nvSpPr>
        <p:spPr>
          <a:xfrm>
            <a:off x="16272728" y="31740347"/>
            <a:ext cx="15177293" cy="142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96FB14B-1E6D-4528-84A8-CD6474C01D07}"/>
              </a:ext>
            </a:extLst>
          </p:cNvPr>
          <p:cNvSpPr txBox="1"/>
          <p:nvPr/>
        </p:nvSpPr>
        <p:spPr>
          <a:xfrm>
            <a:off x="16442019" y="33436158"/>
            <a:ext cx="1491473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ANEEL, Agência Nacional de Energia Elétrica. </a:t>
            </a:r>
            <a:r>
              <a:rPr lang="pt-BR" sz="3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Resolução normativa nº 786.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Disponível em:&lt;https://www.aneel.gov.br/</a:t>
            </a:r>
            <a:r>
              <a:rPr lang="pt-BR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resolucoes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-normativas&gt;. Acesso em: 03 Mar. 2021.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CEPEL, Centro de Pesquisas de Energia Elétrica. </a:t>
            </a:r>
            <a:r>
              <a:rPr lang="pt-BR" sz="3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Manual de Engenharia para Sistemas Fotovoltaicos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Disponível em:&lt;www.cresesb.cepel.br &gt; </a:t>
            </a:r>
            <a:r>
              <a:rPr lang="pt-BR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publicacoes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› download&gt;. Acesso em: 07 </a:t>
            </a:r>
            <a:r>
              <a:rPr lang="pt-BR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Jun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2021.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NAKABAYASHI, </a:t>
            </a:r>
            <a:r>
              <a:rPr lang="pt-BR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Rennyo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Kunizo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pt-BR" sz="3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Microgeração fotovoltaica no Brasil: condições atuais e perspectivas futuras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Disponível em: &lt;https://www.teses.usp.br/teses/</a:t>
            </a:r>
            <a:r>
              <a:rPr lang="pt-BR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disponiveis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/106/106131/tde-26012015-141237/</a:t>
            </a:r>
            <a:r>
              <a:rPr lang="pt-BR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pt-br.php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&gt;. Acesso em: 15. </a:t>
            </a:r>
            <a:r>
              <a:rPr lang="pt-BR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Abr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2021.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TOLMASQUIM, Maurício, 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Energia renovável hidráulica, biomassa, eólica, solar, oceânica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1 ed. EPE: Rio de Janeiro, 2016. 452p.</a:t>
            </a:r>
          </a:p>
          <a:p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174F797-60B2-4425-A83C-02A9BEE1F1E4}"/>
              </a:ext>
            </a:extLst>
          </p:cNvPr>
          <p:cNvSpPr txBox="1"/>
          <p:nvPr/>
        </p:nvSpPr>
        <p:spPr>
          <a:xfrm>
            <a:off x="16679588" y="20254760"/>
            <a:ext cx="14582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RESULTADOS E DISCUSSÃO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5331ED7-8248-4545-948F-DE021950A06F}"/>
              </a:ext>
            </a:extLst>
          </p:cNvPr>
          <p:cNvSpPr txBox="1"/>
          <p:nvPr/>
        </p:nvSpPr>
        <p:spPr>
          <a:xfrm>
            <a:off x="16867747" y="31947402"/>
            <a:ext cx="14582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REFERÊNCIAS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209739E0-3503-47FF-8B95-29E83A7CA304}"/>
              </a:ext>
            </a:extLst>
          </p:cNvPr>
          <p:cNvSpPr/>
          <p:nvPr/>
        </p:nvSpPr>
        <p:spPr>
          <a:xfrm>
            <a:off x="223839" y="20358248"/>
            <a:ext cx="15140687" cy="142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94DB79A-6062-4383-A905-FE187B995474}"/>
              </a:ext>
            </a:extLst>
          </p:cNvPr>
          <p:cNvSpPr txBox="1"/>
          <p:nvPr/>
        </p:nvSpPr>
        <p:spPr>
          <a:xfrm>
            <a:off x="474724" y="20527501"/>
            <a:ext cx="14582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MATERIAIS E MÉTODOS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6AED12A-4578-4E16-8EE1-F903DCED8CD6}"/>
              </a:ext>
            </a:extLst>
          </p:cNvPr>
          <p:cNvSpPr txBox="1"/>
          <p:nvPr/>
        </p:nvSpPr>
        <p:spPr>
          <a:xfrm>
            <a:off x="169975" y="21788022"/>
            <a:ext cx="1508404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A residência utilizada para o estudo de caso situa-se no bairro Marista, Colatina-ES, Brasil. Foi construída em um terreno de 37 m de largura por 26 m de profundidade, totalizando 926 m², como mostra a figura 01. A região é predominantemente residencial, sem muitas casas e vegetação ao redor e não há potenciais sombreamentos causados por agentes externos. </a:t>
            </a:r>
            <a:r>
              <a:rPr lang="pt-BR" sz="3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 dados da irradiação solar diária média (kWh/m².dia) de Colatina foram retirados do programa </a:t>
            </a:r>
            <a:r>
              <a:rPr lang="pt-BR" sz="3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SunData</a:t>
            </a:r>
            <a:r>
              <a:rPr lang="pt-BR" sz="3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do Centro de Referência para as Energias Solar e Eólica Sérgio de Salvo Brito (CRESESB). As informações necessárias para </a:t>
            </a:r>
            <a:r>
              <a:rPr lang="pt-BR" sz="3400" dirty="0">
                <a:latin typeface="Arial" panose="020B0604020202020204" pitchFamily="34" charset="0"/>
                <a:ea typeface="Arial" panose="020B0604020202020204" pitchFamily="34" charset="0"/>
              </a:rPr>
              <a:t>fazer o</a:t>
            </a:r>
            <a:r>
              <a:rPr lang="pt-BR" sz="3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dimensionamento sistema e da viabilidade econômica do projeto foram armazenadas na tabela 1. </a:t>
            </a:r>
            <a:r>
              <a:rPr lang="pt-BR" sz="3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dados do estudo da viabilidade financeira foram calculados e armazenados em planilhas eletrônicas e para análise dos mesmos foram utilizados conceitos da matemática financeira, como o Valor Presente Líquido (VPL), A Taxa Interna de Retorno (TIR) e o </a:t>
            </a:r>
            <a:r>
              <a:rPr lang="pt-BR" sz="3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payback</a:t>
            </a:r>
            <a:r>
              <a:rPr lang="pt-BR" sz="3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pt-BR" sz="3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endParaRPr lang="pt-BR" dirty="0"/>
          </a:p>
        </p:txBody>
      </p:sp>
      <p:pic>
        <p:nvPicPr>
          <p:cNvPr id="23" name="image3.png">
            <a:extLst>
              <a:ext uri="{FF2B5EF4-FFF2-40B4-BE49-F238E27FC236}">
                <a16:creationId xmlns:a16="http://schemas.microsoft.com/office/drawing/2014/main" id="{C1761848-0F41-44ED-A570-3B3AFCC509E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23839" y="29828943"/>
            <a:ext cx="14833159" cy="10017111"/>
          </a:xfrm>
          <a:prstGeom prst="rect">
            <a:avLst/>
          </a:prstGeom>
          <a:ln/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911DE23A-E2AE-4C2C-83AB-DDB77EAE3F02}"/>
              </a:ext>
            </a:extLst>
          </p:cNvPr>
          <p:cNvSpPr txBox="1"/>
          <p:nvPr/>
        </p:nvSpPr>
        <p:spPr>
          <a:xfrm>
            <a:off x="21507198" y="10137331"/>
            <a:ext cx="80370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Tabela 1 - Dados obtidos para análise econômica</a:t>
            </a:r>
            <a:endParaRPr lang="pt-BR" sz="2000" b="0" dirty="0">
              <a:effectLst/>
            </a:endParaRPr>
          </a:p>
          <a:p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E82AB6D-05E8-4077-B1DD-7572E9B7919F}"/>
              </a:ext>
            </a:extLst>
          </p:cNvPr>
          <p:cNvSpPr txBox="1"/>
          <p:nvPr/>
        </p:nvSpPr>
        <p:spPr>
          <a:xfrm>
            <a:off x="5358380" y="29435322"/>
            <a:ext cx="74232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Figura 01 – Delimitação da residência estudada.</a:t>
            </a:r>
            <a:endParaRPr lang="pt-BR" sz="2000" dirty="0"/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E2CC40A-D74B-40F5-9683-CB2978744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5059" y="10505205"/>
            <a:ext cx="14568249" cy="92123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E153D24-1AE4-443D-AEF8-8786FC0AF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2728" y="22036402"/>
            <a:ext cx="15395993" cy="404387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916B6E3D-A02F-404B-81A1-2D68AFDF65BE}"/>
              </a:ext>
            </a:extLst>
          </p:cNvPr>
          <p:cNvSpPr txBox="1"/>
          <p:nvPr/>
        </p:nvSpPr>
        <p:spPr>
          <a:xfrm>
            <a:off x="20840919" y="21678279"/>
            <a:ext cx="80370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Tabela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2 – Resultados da análise da viabilidade econômica</a:t>
            </a:r>
            <a:endParaRPr lang="pt-BR" sz="2000" b="0" dirty="0">
              <a:effectLst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24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1160</TotalTime>
  <Words>784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Clairton Marcolongo-Pereira</dc:creator>
  <cp:lastModifiedBy>gabriel bastos</cp:lastModifiedBy>
  <cp:revision>10</cp:revision>
  <dcterms:created xsi:type="dcterms:W3CDTF">2021-10-30T02:04:06Z</dcterms:created>
  <dcterms:modified xsi:type="dcterms:W3CDTF">2021-11-10T19:21:03Z</dcterms:modified>
</cp:coreProperties>
</file>